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modernComment_142_A23C0ACF.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3"/>
  </p:notesMasterIdLst>
  <p:handoutMasterIdLst>
    <p:handoutMasterId r:id="rId34"/>
  </p:handoutMasterIdLst>
  <p:sldIdLst>
    <p:sldId id="257" r:id="rId5"/>
    <p:sldId id="260" r:id="rId6"/>
    <p:sldId id="319" r:id="rId7"/>
    <p:sldId id="263" r:id="rId8"/>
    <p:sldId id="320" r:id="rId9"/>
    <p:sldId id="321" r:id="rId10"/>
    <p:sldId id="264" r:id="rId11"/>
    <p:sldId id="322" r:id="rId12"/>
    <p:sldId id="278" r:id="rId13"/>
    <p:sldId id="279" r:id="rId14"/>
    <p:sldId id="306" r:id="rId15"/>
    <p:sldId id="307" r:id="rId16"/>
    <p:sldId id="332" r:id="rId17"/>
    <p:sldId id="335" r:id="rId18"/>
    <p:sldId id="336" r:id="rId19"/>
    <p:sldId id="337" r:id="rId20"/>
    <p:sldId id="323" r:id="rId21"/>
    <p:sldId id="324" r:id="rId22"/>
    <p:sldId id="333" r:id="rId23"/>
    <p:sldId id="338" r:id="rId24"/>
    <p:sldId id="334" r:id="rId25"/>
    <p:sldId id="339" r:id="rId26"/>
    <p:sldId id="326" r:id="rId27"/>
    <p:sldId id="328" r:id="rId28"/>
    <p:sldId id="329" r:id="rId29"/>
    <p:sldId id="340" r:id="rId30"/>
    <p:sldId id="331" r:id="rId31"/>
    <p:sldId id="26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authors.xml><?xml version="1.0" encoding="utf-8"?>
<p188:authorLst xmlns:a="http://schemas.openxmlformats.org/drawingml/2006/main" xmlns:r="http://schemas.openxmlformats.org/officeDocument/2006/relationships" xmlns:p188="http://schemas.microsoft.com/office/powerpoint/2018/8/main">
  <p188:author id="{0DFAA774-60F0-AE67-6D46-B874EC005E44}" name="Tran Quang Anh 20224429" initials="TA" userId="S::Anh.TQ224429@sis.hust.edu.vn::babbcc93-243e-4bd0-823b-a714abee353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66A6FE-CF05-4002-B9A6-0EA8AF0B7E88}" v="390" dt="2026-01-15T17:49:12.067"/>
    <p1510:client id="{AF708877-D449-F54C-F9A7-2754205E05C8}" v="5" dt="2026-01-15T08:29:47.577"/>
    <p1510:client id="{DFAC9BB2-7138-45B9-AB61-EF9970ABE859}" v="83" dt="2026-01-15T16:44:46.379"/>
    <p1510:client id="{FD3D6605-890B-40C4-0EA3-AED5A3FE10B2}" v="51" dt="2026-01-15T08:28:27.9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40"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s>
</file>

<file path=ppt/comments/modernComment_142_A23C0ACF.xml><?xml version="1.0" encoding="utf-8"?>
<p188:cmLst xmlns:a="http://schemas.openxmlformats.org/drawingml/2006/main" xmlns:r="http://schemas.openxmlformats.org/officeDocument/2006/relationships" xmlns:p188="http://schemas.microsoft.com/office/powerpoint/2018/8/main">
  <p188:cm id="{BCA32A1F-5F6F-40E8-BE75-BBAD90C286C4}" authorId="{0DFAA774-60F0-AE67-6D46-B874EC005E44}" created="2026-01-10T04:02:31.975">
    <pc:sldMkLst xmlns:pc="http://schemas.microsoft.com/office/powerpoint/2013/main/command">
      <pc:docMk/>
      <pc:sldMk cId="2721843919" sldId="322"/>
    </pc:sldMkLst>
    <p188:txBody>
      <a:bodyPr/>
      <a:lstStyle/>
      <a:p>
        <a:r>
          <a:rPr lang="en-US"/>
          <a:t>Thêm công thức thuật toán
</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1/15/2026</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jpg>
</file>

<file path=ppt/media/image28.png>
</file>

<file path=ppt/media/image29.png>
</file>

<file path=ppt/media/image3.png>
</file>

<file path=ppt/media/image30.jpeg>
</file>

<file path=ppt/media/image31.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1/15/2026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a:extLst>
              <a:ext uri="{FF2B5EF4-FFF2-40B4-BE49-F238E27FC236}">
                <a16:creationId xmlns:a16="http://schemas.microsoft.com/office/drawing/2014/main" id="{26152509-8D0C-4712-AA81-AF54972C78DB}"/>
              </a:ext>
            </a:extLst>
          </p:cNvPr>
          <p:cNvSpPr>
            <a:spLocks noGrp="1"/>
          </p:cNvSpPr>
          <p:nvPr>
            <p:ph type="dt" sz="half" idx="10"/>
          </p:nvPr>
        </p:nvSpPr>
        <p:spPr>
          <a:xfrm>
            <a:off x="838200" y="6486006"/>
            <a:ext cx="27432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58E92B09-5AF4-4E86-A8BE-E866F0E2C017}" type="datetime1">
              <a:rPr lang="en-US" smtClean="0"/>
              <a:t>1/15/2026</a:t>
            </a:fld>
            <a:endParaRPr lang="en-US"/>
          </a:p>
        </p:txBody>
      </p:sp>
      <p:sp>
        <p:nvSpPr>
          <p:cNvPr id="10" name="Footer Placeholder 4">
            <a:extLst>
              <a:ext uri="{FF2B5EF4-FFF2-40B4-BE49-F238E27FC236}">
                <a16:creationId xmlns:a16="http://schemas.microsoft.com/office/drawing/2014/main" id="{A9A90DE7-FAAB-4B91-AC83-B18850F1EC89}"/>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1" name="Slide Number Placeholder 5">
            <a:extLst>
              <a:ext uri="{FF2B5EF4-FFF2-40B4-BE49-F238E27FC236}">
                <a16:creationId xmlns:a16="http://schemas.microsoft.com/office/drawing/2014/main" id="{0FD5971E-BD21-416C-BC2E-97EE0E09A50C}"/>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4079575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1/15/2026</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9:……………………………………..</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1226200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A21A061D-9F38-49ED-BAF8-8055D9FB97A5}"/>
              </a:ext>
            </a:extLst>
          </p:cNvPr>
          <p:cNvSpPr>
            <a:spLocks noGrp="1"/>
          </p:cNvSpPr>
          <p:nvPr>
            <p:ph type="dt" sz="half" idx="10"/>
          </p:nvPr>
        </p:nvSpPr>
        <p:spPr>
          <a:xfrm>
            <a:off x="838200" y="6492875"/>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82F65D4C-DEE4-4C7B-91C4-D6D57A523E98}" type="datetime1">
              <a:rPr lang="en-US" smtClean="0"/>
              <a:pPr/>
              <a:t>1/15/2026</a:t>
            </a:fld>
            <a:endParaRPr lang="en-US"/>
          </a:p>
        </p:txBody>
      </p:sp>
      <p:sp>
        <p:nvSpPr>
          <p:cNvPr id="9" name="Footer Placeholder 4">
            <a:extLst>
              <a:ext uri="{FF2B5EF4-FFF2-40B4-BE49-F238E27FC236}">
                <a16:creationId xmlns:a16="http://schemas.microsoft.com/office/drawing/2014/main" id="{490FAA6E-46AD-4366-8E80-2F5BEB7D5B24}"/>
              </a:ext>
            </a:extLst>
          </p:cNvPr>
          <p:cNvSpPr>
            <a:spLocks noGrp="1"/>
          </p:cNvSpPr>
          <p:nvPr>
            <p:ph type="ftr" sz="quarter" idx="11"/>
          </p:nvPr>
        </p:nvSpPr>
        <p:spPr>
          <a:xfrm>
            <a:off x="4038600" y="6492875"/>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9A5604C7-0828-446E-97CC-8D6162E69E60}"/>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014881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6033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4C167836-5AFF-4757-AB55-39FD3BBF9D47}"/>
              </a:ext>
            </a:extLst>
          </p:cNvPr>
          <p:cNvSpPr>
            <a:spLocks noGrp="1"/>
          </p:cNvSpPr>
          <p:nvPr>
            <p:ph type="title" hasCustomPrompt="1"/>
          </p:nvPr>
        </p:nvSpPr>
        <p:spPr>
          <a:xfrm>
            <a:off x="3788898" y="2461846"/>
            <a:ext cx="4614203" cy="1934307"/>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CLICK TO EDIT MASTER TITLE STYLE</a:t>
            </a:r>
          </a:p>
        </p:txBody>
      </p:sp>
    </p:spTree>
    <p:extLst>
      <p:ext uri="{BB962C8B-B14F-4D97-AF65-F5344CB8AC3E}">
        <p14:creationId xmlns:p14="http://schemas.microsoft.com/office/powerpoint/2010/main" val="2981520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1/15/2026</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7" name="Title 8">
            <a:extLst>
              <a:ext uri="{FF2B5EF4-FFF2-40B4-BE49-F238E27FC236}">
                <a16:creationId xmlns:a16="http://schemas.microsoft.com/office/drawing/2014/main" id="{DEAFB3E9-4F5E-435C-B51A-CC5766A852D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1:……………………………………..</a:t>
            </a:r>
          </a:p>
        </p:txBody>
      </p:sp>
      <p:sp>
        <p:nvSpPr>
          <p:cNvPr id="8" name="Content Placeholder 7">
            <a:extLst>
              <a:ext uri="{FF2B5EF4-FFF2-40B4-BE49-F238E27FC236}">
                <a16:creationId xmlns:a16="http://schemas.microsoft.com/office/drawing/2014/main" id="{69C57778-6639-411E-9B4C-12D035AECE27}"/>
              </a:ext>
            </a:extLst>
          </p:cNvPr>
          <p:cNvSpPr>
            <a:spLocks noGrp="1"/>
          </p:cNvSpPr>
          <p:nvPr>
            <p:ph sz="quarter" idx="13"/>
          </p:nvPr>
        </p:nvSpPr>
        <p:spPr>
          <a:xfrm>
            <a:off x="338736" y="1058844"/>
            <a:ext cx="11514528" cy="490912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329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1/15/2026</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2:……………………………………..</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3887669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3:……………………………………..</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t>1/15/2026</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958126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98A78F82-82C6-4F07-B7D8-4A1219A1BB4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19A9EFEF-A194-4819-82D7-1112425D0E86}" type="datetime1">
              <a:rPr lang="en-US" smtClean="0"/>
              <a:pPr/>
              <a:t>1/15/2026</a:t>
            </a:fld>
            <a:endParaRPr lang="en-US"/>
          </a:p>
        </p:txBody>
      </p:sp>
      <p:sp>
        <p:nvSpPr>
          <p:cNvPr id="8" name="Footer Placeholder 4">
            <a:extLst>
              <a:ext uri="{FF2B5EF4-FFF2-40B4-BE49-F238E27FC236}">
                <a16:creationId xmlns:a16="http://schemas.microsoft.com/office/drawing/2014/main" id="{12041C72-5CA2-4523-9F1E-50662A3276CE}"/>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3AD6B24F-6759-4931-A1C4-77BA8AF7E085}"/>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0" name="Title 8">
            <a:extLst>
              <a:ext uri="{FF2B5EF4-FFF2-40B4-BE49-F238E27FC236}">
                <a16:creationId xmlns:a16="http://schemas.microsoft.com/office/drawing/2014/main" id="{1CD850F7-B0EC-49AD-960D-051EAF5F36DD}"/>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4:……………………………………..</a:t>
            </a:r>
          </a:p>
        </p:txBody>
      </p:sp>
      <p:sp>
        <p:nvSpPr>
          <p:cNvPr id="11" name="Chart Placeholder 14">
            <a:extLst>
              <a:ext uri="{FF2B5EF4-FFF2-40B4-BE49-F238E27FC236}">
                <a16:creationId xmlns:a16="http://schemas.microsoft.com/office/drawing/2014/main" id="{4A80550F-98CB-400B-9D36-210A7AED20E8}"/>
              </a:ext>
            </a:extLst>
          </p:cNvPr>
          <p:cNvSpPr>
            <a:spLocks noGrp="1"/>
          </p:cNvSpPr>
          <p:nvPr>
            <p:ph type="chart" sz="quarter" idx="13" hasCustomPrompt="1"/>
          </p:nvPr>
        </p:nvSpPr>
        <p:spPr>
          <a:xfrm>
            <a:off x="338736" y="1406525"/>
            <a:ext cx="5757264" cy="467042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2" name="Table Placeholder 16">
            <a:extLst>
              <a:ext uri="{FF2B5EF4-FFF2-40B4-BE49-F238E27FC236}">
                <a16:creationId xmlns:a16="http://schemas.microsoft.com/office/drawing/2014/main" id="{15345DA2-1E92-473D-9483-A24F87614F3D}"/>
              </a:ext>
            </a:extLst>
          </p:cNvPr>
          <p:cNvSpPr>
            <a:spLocks noGrp="1"/>
          </p:cNvSpPr>
          <p:nvPr>
            <p:ph type="tbl" sz="quarter" idx="14" hasCustomPrompt="1"/>
          </p:nvPr>
        </p:nvSpPr>
        <p:spPr>
          <a:xfrm>
            <a:off x="6210300" y="1392239"/>
            <a:ext cx="5592763" cy="46847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Table</a:t>
            </a:r>
          </a:p>
        </p:txBody>
      </p:sp>
    </p:spTree>
    <p:extLst>
      <p:ext uri="{BB962C8B-B14F-4D97-AF65-F5344CB8AC3E}">
        <p14:creationId xmlns:p14="http://schemas.microsoft.com/office/powerpoint/2010/main" val="32426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4F1F29B1-F2F8-4527-A0B9-5A566F0DB568}"/>
              </a:ext>
            </a:extLst>
          </p:cNvPr>
          <p:cNvSpPr>
            <a:spLocks noGrp="1"/>
          </p:cNvSpPr>
          <p:nvPr>
            <p:ph type="dt" sz="half" idx="10"/>
          </p:nvPr>
        </p:nvSpPr>
        <p:spPr>
          <a:xfrm>
            <a:off x="838200" y="6486006"/>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pPr/>
              <a:t>1/15/2026</a:t>
            </a:fld>
            <a:endParaRPr lang="en-US"/>
          </a:p>
        </p:txBody>
      </p:sp>
      <p:sp>
        <p:nvSpPr>
          <p:cNvPr id="7" name="Footer Placeholder 4">
            <a:extLst>
              <a:ext uri="{FF2B5EF4-FFF2-40B4-BE49-F238E27FC236}">
                <a16:creationId xmlns:a16="http://schemas.microsoft.com/office/drawing/2014/main" id="{B1F89192-9608-4DA0-9D58-CE5D74F0161B}"/>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8" name="Slide Number Placeholder 5">
            <a:extLst>
              <a:ext uri="{FF2B5EF4-FFF2-40B4-BE49-F238E27FC236}">
                <a16:creationId xmlns:a16="http://schemas.microsoft.com/office/drawing/2014/main" id="{41300396-45C9-472A-AA37-70408F1C2FAF}"/>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9" name="Content Placeholder 4">
            <a:extLst>
              <a:ext uri="{FF2B5EF4-FFF2-40B4-BE49-F238E27FC236}">
                <a16:creationId xmlns:a16="http://schemas.microsoft.com/office/drawing/2014/main" id="{45B855E6-8413-49D5-929E-33A3B3627516}"/>
              </a:ext>
            </a:extLst>
          </p:cNvPr>
          <p:cNvSpPr>
            <a:spLocks noGrp="1"/>
          </p:cNvSpPr>
          <p:nvPr>
            <p:ph sz="quarter" idx="13"/>
          </p:nvPr>
        </p:nvSpPr>
        <p:spPr>
          <a:xfrm>
            <a:off x="4558372" y="1248325"/>
            <a:ext cx="739140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8">
            <a:extLst>
              <a:ext uri="{FF2B5EF4-FFF2-40B4-BE49-F238E27FC236}">
                <a16:creationId xmlns:a16="http://schemas.microsoft.com/office/drawing/2014/main" id="{AB6BBE52-BFE6-4B4F-95C1-25C2EB84A64F}"/>
              </a:ext>
            </a:extLst>
          </p:cNvPr>
          <p:cNvSpPr>
            <a:spLocks noGrp="1"/>
          </p:cNvSpPr>
          <p:nvPr>
            <p:ph type="title" hasCustomPrompt="1"/>
          </p:nvPr>
        </p:nvSpPr>
        <p:spPr>
          <a:xfrm>
            <a:off x="4558372" y="404265"/>
            <a:ext cx="7391400" cy="436098"/>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a:t>Title 5:……………………………………..</a:t>
            </a:r>
          </a:p>
        </p:txBody>
      </p:sp>
    </p:spTree>
    <p:extLst>
      <p:ext uri="{BB962C8B-B14F-4D97-AF65-F5344CB8AC3E}">
        <p14:creationId xmlns:p14="http://schemas.microsoft.com/office/powerpoint/2010/main" val="4113439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6:……………………………………..</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t>1/15/2026</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1791335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1/15/2026</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7:……………………………………..</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960585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8:……………………………………..</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t>1/15/2026</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750032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543385"/>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5" r:id="rId5"/>
    <p:sldLayoutId id="2147483654" r:id="rId6"/>
    <p:sldLayoutId id="2147483660" r:id="rId7"/>
    <p:sldLayoutId id="2147483659" r:id="rId8"/>
    <p:sldLayoutId id="2147483658" r:id="rId9"/>
    <p:sldLayoutId id="2147483661" r:id="rId10"/>
    <p:sldLayoutId id="2147483656" r:id="rId11"/>
    <p:sldLayoutId id="2147483657" r:id="rId12"/>
    <p:sldLayoutId id="2147483649"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microsoft.com/office/2018/10/relationships/comments" Target="../comments/modernComment_142_A23C0ACF.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737FC17F-78B9-4DA3-B1E3-B6651CB1745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86634" y="331380"/>
            <a:ext cx="3174367" cy="952975"/>
          </a:xfrm>
          <a:prstGeom prst="rect">
            <a:avLst/>
          </a:prstGeom>
        </p:spPr>
      </p:pic>
      <p:sp>
        <p:nvSpPr>
          <p:cNvPr id="3" name="Title 6">
            <a:extLst>
              <a:ext uri="{FF2B5EF4-FFF2-40B4-BE49-F238E27FC236}">
                <a16:creationId xmlns:a16="http://schemas.microsoft.com/office/drawing/2014/main" id="{5702E00C-3125-4CD1-A5F8-64723BF48E3E}"/>
              </a:ext>
            </a:extLst>
          </p:cNvPr>
          <p:cNvSpPr txBox="1">
            <a:spLocks/>
          </p:cNvSpPr>
          <p:nvPr/>
        </p:nvSpPr>
        <p:spPr>
          <a:xfrm>
            <a:off x="386634" y="1697105"/>
            <a:ext cx="11237919" cy="848792"/>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3000"/>
              <a:t>MÔ PHỎNG HỆ THỐNG 2x2 MIMO-OFDM SỬ DỤNG MÃ HÓA TURBO CODE TRÊN KÊNH TRUYỀN RAYLEIGH NHIỄU TRẮNG, ĐIỀU CHẾ 16-QAM</a:t>
            </a:r>
            <a:endParaRPr lang="en-US" sz="3000">
              <a:effectLst>
                <a:outerShdw blurRad="38100" dist="38100" dir="2700000" algn="tl">
                  <a:srgbClr val="000000">
                    <a:alpha val="43137"/>
                  </a:srgbClr>
                </a:outerShdw>
              </a:effectLst>
            </a:endParaRPr>
          </a:p>
        </p:txBody>
      </p:sp>
      <p:sp>
        <p:nvSpPr>
          <p:cNvPr id="9" name="Slide Number Placeholder 8">
            <a:extLst>
              <a:ext uri="{FF2B5EF4-FFF2-40B4-BE49-F238E27FC236}">
                <a16:creationId xmlns:a16="http://schemas.microsoft.com/office/drawing/2014/main" id="{99BF4829-01AB-4F75-A03B-DF4FC4C312C6}"/>
              </a:ext>
            </a:extLst>
          </p:cNvPr>
          <p:cNvSpPr>
            <a:spLocks noGrp="1"/>
          </p:cNvSpPr>
          <p:nvPr>
            <p:ph type="sldNum" sz="quarter" idx="12"/>
          </p:nvPr>
        </p:nvSpPr>
        <p:spPr/>
        <p:txBody>
          <a:bodyPr/>
          <a:lstStyle/>
          <a:p>
            <a:fld id="{9EA0BE3B-158A-4EDF-80DC-E394A0D1600F}" type="slidenum">
              <a:rPr lang="en-US" smtClean="0"/>
              <a:pPr/>
              <a:t>1</a:t>
            </a:fld>
            <a:endParaRPr lang="en-US"/>
          </a:p>
        </p:txBody>
      </p:sp>
      <p:sp>
        <p:nvSpPr>
          <p:cNvPr id="5" name="Title 6">
            <a:extLst>
              <a:ext uri="{FF2B5EF4-FFF2-40B4-BE49-F238E27FC236}">
                <a16:creationId xmlns:a16="http://schemas.microsoft.com/office/drawing/2014/main" id="{16796DE0-5ED6-17D6-6C02-DC7D48C069D4}"/>
              </a:ext>
            </a:extLst>
          </p:cNvPr>
          <p:cNvSpPr txBox="1">
            <a:spLocks/>
          </p:cNvSpPr>
          <p:nvPr/>
        </p:nvSpPr>
        <p:spPr>
          <a:xfrm>
            <a:off x="4494919" y="3181104"/>
            <a:ext cx="2458064" cy="297941"/>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2000" err="1"/>
              <a:t>Nhóm</a:t>
            </a:r>
            <a:r>
              <a:rPr lang="en-US" sz="2000"/>
              <a:t> 8 </a:t>
            </a:r>
            <a:endParaRPr lang="en-US" sz="2000">
              <a:effectLst>
                <a:outerShdw blurRad="38100" dist="38100" dir="2700000" algn="tl">
                  <a:srgbClr val="000000">
                    <a:alpha val="43137"/>
                  </a:srgbClr>
                </a:outerShdw>
              </a:effectLst>
            </a:endParaRPr>
          </a:p>
        </p:txBody>
      </p:sp>
      <p:sp>
        <p:nvSpPr>
          <p:cNvPr id="6" name="Title 6">
            <a:extLst>
              <a:ext uri="{FF2B5EF4-FFF2-40B4-BE49-F238E27FC236}">
                <a16:creationId xmlns:a16="http://schemas.microsoft.com/office/drawing/2014/main" id="{BAE2AEB8-393C-249B-06D7-39D5679401DC}"/>
              </a:ext>
            </a:extLst>
          </p:cNvPr>
          <p:cNvSpPr txBox="1">
            <a:spLocks/>
          </p:cNvSpPr>
          <p:nvPr/>
        </p:nvSpPr>
        <p:spPr>
          <a:xfrm>
            <a:off x="494788" y="3156892"/>
            <a:ext cx="5229163" cy="965060"/>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2000">
                <a:effectLst>
                  <a:outerShdw blurRad="38100" dist="38100" dir="2700000" algn="tl">
                    <a:srgbClr val="000000">
                      <a:alpha val="43137"/>
                    </a:srgbClr>
                  </a:outerShdw>
                </a:effectLst>
                <a:latin typeface="Aptos" panose="020B0004020202020204" pitchFamily="34" charset="0"/>
              </a:rPr>
              <a:t>          GVHD:  </a:t>
            </a:r>
            <a:r>
              <a:rPr lang="en-US" sz="2000" b="0">
                <a:effectLst>
                  <a:outerShdw blurRad="38100" dist="38100" dir="2700000" algn="tl">
                    <a:srgbClr val="000000">
                      <a:alpha val="43137"/>
                    </a:srgbClr>
                  </a:outerShdw>
                </a:effectLst>
                <a:latin typeface="Aptos" panose="020B0004020202020204" pitchFamily="34" charset="0"/>
              </a:rPr>
              <a:t>TS. </a:t>
            </a:r>
            <a:r>
              <a:rPr lang="en-US" sz="2000"/>
              <a:t>Nguyễn Thu Nga</a:t>
            </a:r>
            <a:r>
              <a:rPr lang="en-US" sz="2000" b="0">
                <a:effectLst>
                  <a:outerShdw blurRad="38100" dist="38100" dir="2700000" algn="tl">
                    <a:srgbClr val="000000">
                      <a:alpha val="43137"/>
                    </a:srgbClr>
                  </a:outerShdw>
                </a:effectLst>
                <a:latin typeface="Aptos" panose="020B0004020202020204" pitchFamily="34" charset="0"/>
              </a:rPr>
              <a:t>                            	</a:t>
            </a:r>
          </a:p>
          <a:p>
            <a:r>
              <a:rPr lang="en-US" sz="2000">
                <a:effectLst>
                  <a:outerShdw blurRad="38100" dist="38100" dir="2700000" algn="tl">
                    <a:srgbClr val="000000">
                      <a:alpha val="43137"/>
                    </a:srgbClr>
                  </a:outerShdw>
                </a:effectLst>
                <a:latin typeface="Aptos" panose="020B0004020202020204" pitchFamily="34" charset="0"/>
              </a:rPr>
              <a:t>Thành </a:t>
            </a:r>
            <a:r>
              <a:rPr lang="en-US" sz="2000" err="1">
                <a:effectLst>
                  <a:outerShdw blurRad="38100" dist="38100" dir="2700000" algn="tl">
                    <a:srgbClr val="000000">
                      <a:alpha val="43137"/>
                    </a:srgbClr>
                  </a:outerShdw>
                </a:effectLst>
                <a:latin typeface="Aptos" panose="020B0004020202020204" pitchFamily="34" charset="0"/>
              </a:rPr>
              <a:t>viên</a:t>
            </a:r>
            <a:r>
              <a:rPr lang="en-US" sz="2000">
                <a:effectLst>
                  <a:outerShdw blurRad="38100" dist="38100" dir="2700000" algn="tl">
                    <a:srgbClr val="000000">
                      <a:alpha val="43137"/>
                    </a:srgbClr>
                  </a:outerShdw>
                </a:effectLst>
                <a:latin typeface="Aptos" panose="020B0004020202020204" pitchFamily="34" charset="0"/>
              </a:rPr>
              <a:t>:</a:t>
            </a:r>
            <a:endParaRPr lang="en-US" sz="2000">
              <a:effectLst>
                <a:outerShdw blurRad="38100" dist="38100" dir="2700000" algn="tl">
                  <a:srgbClr val="000000">
                    <a:alpha val="43137"/>
                  </a:srgbClr>
                </a:outerShdw>
              </a:effectLst>
            </a:endParaRPr>
          </a:p>
          <a:p>
            <a:endParaRPr lang="en-US" sz="2000" b="0"/>
          </a:p>
        </p:txBody>
      </p:sp>
      <p:graphicFrame>
        <p:nvGraphicFramePr>
          <p:cNvPr id="7" name="Table 6">
            <a:extLst>
              <a:ext uri="{FF2B5EF4-FFF2-40B4-BE49-F238E27FC236}">
                <a16:creationId xmlns:a16="http://schemas.microsoft.com/office/drawing/2014/main" id="{5D9E32BD-0FA6-3C33-E845-F9F94759C9D1}"/>
              </a:ext>
            </a:extLst>
          </p:cNvPr>
          <p:cNvGraphicFramePr>
            <a:graphicFrameLocks noGrp="1"/>
          </p:cNvGraphicFramePr>
          <p:nvPr>
            <p:extLst>
              <p:ext uri="{D42A27DB-BD31-4B8C-83A1-F6EECF244321}">
                <p14:modId xmlns:p14="http://schemas.microsoft.com/office/powerpoint/2010/main" val="791444119"/>
              </p:ext>
            </p:extLst>
          </p:nvPr>
        </p:nvGraphicFramePr>
        <p:xfrm>
          <a:off x="1936955" y="3675740"/>
          <a:ext cx="3786996" cy="2377440"/>
        </p:xfrm>
        <a:graphic>
          <a:graphicData uri="http://schemas.openxmlformats.org/drawingml/2006/table">
            <a:tbl>
              <a:tblPr firstRow="1" bandRow="1">
                <a:tableStyleId>{2D5ABB26-0587-4C30-8999-92F81FD0307C}</a:tableStyleId>
              </a:tblPr>
              <a:tblGrid>
                <a:gridCol w="2493033">
                  <a:extLst>
                    <a:ext uri="{9D8B030D-6E8A-4147-A177-3AD203B41FA5}">
                      <a16:colId xmlns:a16="http://schemas.microsoft.com/office/drawing/2014/main" val="1583995745"/>
                    </a:ext>
                  </a:extLst>
                </a:gridCol>
                <a:gridCol w="1293963">
                  <a:extLst>
                    <a:ext uri="{9D8B030D-6E8A-4147-A177-3AD203B41FA5}">
                      <a16:colId xmlns:a16="http://schemas.microsoft.com/office/drawing/2014/main" val="3673418037"/>
                    </a:ext>
                  </a:extLst>
                </a:gridCol>
              </a:tblGrid>
              <a:tr h="370840">
                <a:tc>
                  <a:txBody>
                    <a:bodyPr/>
                    <a:lstStyle/>
                    <a:p>
                      <a:r>
                        <a:rPr lang="en-US" sz="2000">
                          <a:solidFill>
                            <a:srgbClr val="C00000"/>
                          </a:solidFill>
                          <a:effectLst>
                            <a:outerShdw blurRad="38100" dist="38100" dir="2700000" algn="tl">
                              <a:srgbClr val="000000">
                                <a:alpha val="43137"/>
                              </a:srgbClr>
                            </a:outerShdw>
                          </a:effectLst>
                          <a:latin typeface="Aptos" panose="020B0004020202020204" pitchFamily="34" charset="0"/>
                        </a:rPr>
                        <a:t>Đặng Trung Kiên</a:t>
                      </a:r>
                      <a:endParaRPr lang="vi-VN" sz="2000">
                        <a:solidFill>
                          <a:srgbClr val="C00000"/>
                        </a:solidFill>
                        <a:effectLst>
                          <a:outerShdw blurRad="38100" dist="38100" dir="2700000" algn="tl">
                            <a:srgbClr val="000000">
                              <a:alpha val="43137"/>
                            </a:srgbClr>
                          </a:outerShdw>
                        </a:effectLst>
                        <a:latin typeface="Aptos" panose="020B0004020202020204" pitchFamily="34" charset="0"/>
                      </a:endParaRPr>
                    </a:p>
                  </a:txBody>
                  <a:tcPr/>
                </a:tc>
                <a:tc>
                  <a:txBody>
                    <a:bodyPr/>
                    <a:lstStyle/>
                    <a:p>
                      <a:r>
                        <a:rPr lang="en-US" sz="2000">
                          <a:solidFill>
                            <a:srgbClr val="C00000"/>
                          </a:solidFill>
                          <a:effectLst>
                            <a:outerShdw blurRad="38100" dist="38100" dir="2700000" algn="tl">
                              <a:srgbClr val="000000">
                                <a:alpha val="43137"/>
                              </a:srgbClr>
                            </a:outerShdw>
                          </a:effectLst>
                          <a:latin typeface="Aptos" panose="020B0004020202020204" pitchFamily="34" charset="0"/>
                        </a:rPr>
                        <a:t>20224423</a:t>
                      </a:r>
                      <a:endParaRPr lang="vi-VN" sz="2000">
                        <a:solidFill>
                          <a:srgbClr val="C00000"/>
                        </a:solidFill>
                        <a:effectLst>
                          <a:outerShdw blurRad="38100" dist="38100" dir="2700000" algn="tl">
                            <a:srgbClr val="000000">
                              <a:alpha val="43137"/>
                            </a:srgbClr>
                          </a:outerShdw>
                        </a:effectLst>
                        <a:latin typeface="Aptos" panose="020B0004020202020204" pitchFamily="34" charset="0"/>
                      </a:endParaRPr>
                    </a:p>
                  </a:txBody>
                  <a:tcPr/>
                </a:tc>
                <a:extLst>
                  <a:ext uri="{0D108BD9-81ED-4DB2-BD59-A6C34878D82A}">
                    <a16:rowId xmlns:a16="http://schemas.microsoft.com/office/drawing/2014/main" val="3640833739"/>
                  </a:ext>
                </a:extLst>
              </a:tr>
              <a:tr h="370840">
                <a:tc>
                  <a:txBody>
                    <a:bodyPr/>
                    <a:lstStyle/>
                    <a:p>
                      <a:r>
                        <a:rPr lang="en-US" sz="2000">
                          <a:solidFill>
                            <a:srgbClr val="C00000"/>
                          </a:solidFill>
                          <a:effectLst>
                            <a:outerShdw blurRad="38100" dist="38100" dir="2700000" algn="tl">
                              <a:srgbClr val="000000">
                                <a:alpha val="43137"/>
                              </a:srgbClr>
                            </a:outerShdw>
                          </a:effectLst>
                          <a:latin typeface="Aptos" panose="020B0004020202020204" pitchFamily="34" charset="0"/>
                        </a:rPr>
                        <a:t>Vũ Lâm Huy</a:t>
                      </a:r>
                      <a:endParaRPr lang="vi-VN" sz="2000">
                        <a:solidFill>
                          <a:srgbClr val="C00000"/>
                        </a:solidFill>
                        <a:effectLst>
                          <a:outerShdw blurRad="38100" dist="38100" dir="2700000" algn="tl">
                            <a:srgbClr val="000000">
                              <a:alpha val="43137"/>
                            </a:srgbClr>
                          </a:outerShdw>
                        </a:effectLst>
                        <a:latin typeface="Aptos" panose="020B0004020202020204" pitchFamily="34" charset="0"/>
                      </a:endParaRPr>
                    </a:p>
                  </a:txBody>
                  <a:tcPr/>
                </a:tc>
                <a:tc>
                  <a:txBody>
                    <a:bodyPr/>
                    <a:lstStyle/>
                    <a:p>
                      <a:r>
                        <a:rPr lang="en-US" sz="2000">
                          <a:solidFill>
                            <a:srgbClr val="C00000"/>
                          </a:solidFill>
                          <a:effectLst>
                            <a:outerShdw blurRad="38100" dist="38100" dir="2700000" algn="tl">
                              <a:srgbClr val="000000">
                                <a:alpha val="43137"/>
                              </a:srgbClr>
                            </a:outerShdw>
                          </a:effectLst>
                          <a:latin typeface="Aptos" panose="020B0004020202020204" pitchFamily="34" charset="0"/>
                        </a:rPr>
                        <a:t>20224438</a:t>
                      </a:r>
                      <a:endParaRPr lang="vi-VN" sz="2000">
                        <a:solidFill>
                          <a:srgbClr val="C00000"/>
                        </a:solidFill>
                        <a:effectLst>
                          <a:outerShdw blurRad="38100" dist="38100" dir="2700000" algn="tl">
                            <a:srgbClr val="000000">
                              <a:alpha val="43137"/>
                            </a:srgbClr>
                          </a:outerShdw>
                        </a:effectLst>
                        <a:latin typeface="Aptos" panose="020B0004020202020204" pitchFamily="34" charset="0"/>
                      </a:endParaRPr>
                    </a:p>
                  </a:txBody>
                  <a:tcPr/>
                </a:tc>
                <a:extLst>
                  <a:ext uri="{0D108BD9-81ED-4DB2-BD59-A6C34878D82A}">
                    <a16:rowId xmlns:a16="http://schemas.microsoft.com/office/drawing/2014/main" val="3982509692"/>
                  </a:ext>
                </a:extLst>
              </a:tr>
              <a:tr h="370840">
                <a:tc>
                  <a:txBody>
                    <a:bodyPr/>
                    <a:lstStyle/>
                    <a:p>
                      <a:r>
                        <a:rPr lang="en-US" sz="2000">
                          <a:solidFill>
                            <a:srgbClr val="C00000"/>
                          </a:solidFill>
                          <a:effectLst>
                            <a:outerShdw blurRad="38100" dist="38100" dir="2700000" algn="tl">
                              <a:srgbClr val="000000">
                                <a:alpha val="43137"/>
                              </a:srgbClr>
                            </a:outerShdw>
                          </a:effectLst>
                          <a:latin typeface="Aptos" panose="020B0004020202020204" pitchFamily="34" charset="0"/>
                        </a:rPr>
                        <a:t>Nguyễn Quang </a:t>
                      </a:r>
                      <a:r>
                        <a:rPr lang="en-US" sz="2000" err="1">
                          <a:solidFill>
                            <a:srgbClr val="C00000"/>
                          </a:solidFill>
                          <a:effectLst>
                            <a:outerShdw blurRad="38100" dist="38100" dir="2700000" algn="tl">
                              <a:srgbClr val="000000">
                                <a:alpha val="43137"/>
                              </a:srgbClr>
                            </a:outerShdw>
                          </a:effectLst>
                          <a:latin typeface="Aptos" panose="020B0004020202020204" pitchFamily="34" charset="0"/>
                        </a:rPr>
                        <a:t>Phú</a:t>
                      </a:r>
                      <a:endParaRPr lang="vi-VN" sz="2000">
                        <a:solidFill>
                          <a:srgbClr val="C00000"/>
                        </a:solidFill>
                        <a:effectLst>
                          <a:outerShdw blurRad="38100" dist="38100" dir="2700000" algn="tl">
                            <a:srgbClr val="000000">
                              <a:alpha val="43137"/>
                            </a:srgbClr>
                          </a:outerShdw>
                        </a:effectLst>
                        <a:latin typeface="Aptos" panose="020B0004020202020204" pitchFamily="34" charset="0"/>
                      </a:endParaRPr>
                    </a:p>
                  </a:txBody>
                  <a:tcPr/>
                </a:tc>
                <a:tc>
                  <a:txBody>
                    <a:bodyPr/>
                    <a:lstStyle/>
                    <a:p>
                      <a:r>
                        <a:rPr lang="en-US" sz="2000">
                          <a:solidFill>
                            <a:srgbClr val="C00000"/>
                          </a:solidFill>
                          <a:effectLst>
                            <a:outerShdw blurRad="38100" dist="38100" dir="2700000" algn="tl">
                              <a:srgbClr val="000000">
                                <a:alpha val="43137"/>
                              </a:srgbClr>
                            </a:outerShdw>
                          </a:effectLst>
                          <a:latin typeface="Aptos" panose="020B0004020202020204" pitchFamily="34" charset="0"/>
                        </a:rPr>
                        <a:t>20224451</a:t>
                      </a:r>
                      <a:endParaRPr lang="vi-VN" sz="2000">
                        <a:solidFill>
                          <a:srgbClr val="C00000"/>
                        </a:solidFill>
                        <a:effectLst>
                          <a:outerShdw blurRad="38100" dist="38100" dir="2700000" algn="tl">
                            <a:srgbClr val="000000">
                              <a:alpha val="43137"/>
                            </a:srgbClr>
                          </a:outerShdw>
                        </a:effectLst>
                        <a:latin typeface="Aptos" panose="020B0004020202020204" pitchFamily="34" charset="0"/>
                      </a:endParaRPr>
                    </a:p>
                  </a:txBody>
                  <a:tcPr/>
                </a:tc>
                <a:extLst>
                  <a:ext uri="{0D108BD9-81ED-4DB2-BD59-A6C34878D82A}">
                    <a16:rowId xmlns:a16="http://schemas.microsoft.com/office/drawing/2014/main" val="1304775448"/>
                  </a:ext>
                </a:extLst>
              </a:tr>
              <a:tr h="370840">
                <a:tc>
                  <a:txBody>
                    <a:bodyPr/>
                    <a:lstStyle/>
                    <a:p>
                      <a:r>
                        <a:rPr lang="en-US" sz="2000">
                          <a:solidFill>
                            <a:srgbClr val="C00000"/>
                          </a:solidFill>
                          <a:effectLst>
                            <a:outerShdw blurRad="38100" dist="38100" dir="2700000" algn="tl">
                              <a:srgbClr val="000000">
                                <a:alpha val="43137"/>
                              </a:srgbClr>
                            </a:outerShdw>
                          </a:effectLst>
                          <a:latin typeface="Aptos" panose="020B0004020202020204" pitchFamily="34" charset="0"/>
                        </a:rPr>
                        <a:t>Nguyễn Hoàng Tân</a:t>
                      </a:r>
                      <a:endParaRPr lang="vi-VN" sz="2000">
                        <a:solidFill>
                          <a:srgbClr val="C00000"/>
                        </a:solidFill>
                        <a:effectLst>
                          <a:outerShdw blurRad="38100" dist="38100" dir="2700000" algn="tl">
                            <a:srgbClr val="000000">
                              <a:alpha val="43137"/>
                            </a:srgbClr>
                          </a:outerShdw>
                        </a:effectLst>
                        <a:latin typeface="Aptos" panose="020B0004020202020204" pitchFamily="34" charset="0"/>
                      </a:endParaRPr>
                    </a:p>
                  </a:txBody>
                  <a:tcPr/>
                </a:tc>
                <a:tc>
                  <a:txBody>
                    <a:bodyPr/>
                    <a:lstStyle/>
                    <a:p>
                      <a:r>
                        <a:rPr lang="en-US" sz="2000">
                          <a:solidFill>
                            <a:srgbClr val="C00000"/>
                          </a:solidFill>
                          <a:effectLst>
                            <a:outerShdw blurRad="38100" dist="38100" dir="2700000" algn="tl">
                              <a:srgbClr val="000000">
                                <a:alpha val="43137"/>
                              </a:srgbClr>
                            </a:outerShdw>
                          </a:effectLst>
                          <a:latin typeface="Aptos" panose="020B0004020202020204" pitchFamily="34" charset="0"/>
                        </a:rPr>
                        <a:t>20224426</a:t>
                      </a:r>
                      <a:endParaRPr lang="vi-VN" sz="2000">
                        <a:solidFill>
                          <a:srgbClr val="C00000"/>
                        </a:solidFill>
                        <a:effectLst>
                          <a:outerShdw blurRad="38100" dist="38100" dir="2700000" algn="tl">
                            <a:srgbClr val="000000">
                              <a:alpha val="43137"/>
                            </a:srgbClr>
                          </a:outerShdw>
                        </a:effectLst>
                        <a:latin typeface="Aptos" panose="020B0004020202020204" pitchFamily="34" charset="0"/>
                      </a:endParaRPr>
                    </a:p>
                  </a:txBody>
                  <a:tcPr/>
                </a:tc>
                <a:extLst>
                  <a:ext uri="{0D108BD9-81ED-4DB2-BD59-A6C34878D82A}">
                    <a16:rowId xmlns:a16="http://schemas.microsoft.com/office/drawing/2014/main" val="3593831277"/>
                  </a:ext>
                </a:extLst>
              </a:tr>
              <a:tr h="198120">
                <a:tc>
                  <a:txBody>
                    <a:bodyPr/>
                    <a:lstStyle/>
                    <a:p>
                      <a:r>
                        <a:rPr lang="en-US" sz="2000" err="1">
                          <a:solidFill>
                            <a:srgbClr val="C00000"/>
                          </a:solidFill>
                          <a:effectLst>
                            <a:outerShdw blurRad="38100" dist="38100" dir="2700000" algn="tl">
                              <a:srgbClr val="000000">
                                <a:alpha val="43137"/>
                              </a:srgbClr>
                            </a:outerShdw>
                          </a:effectLst>
                          <a:latin typeface="Aptos" panose="020B0004020202020204" pitchFamily="34" charset="0"/>
                        </a:rPr>
                        <a:t>Trần</a:t>
                      </a:r>
                      <a:r>
                        <a:rPr lang="en-US" sz="2000">
                          <a:solidFill>
                            <a:srgbClr val="C00000"/>
                          </a:solidFill>
                          <a:effectLst>
                            <a:outerShdw blurRad="38100" dist="38100" dir="2700000" algn="tl">
                              <a:srgbClr val="000000">
                                <a:alpha val="43137"/>
                              </a:srgbClr>
                            </a:outerShdw>
                          </a:effectLst>
                          <a:latin typeface="Aptos" panose="020B0004020202020204" pitchFamily="34" charset="0"/>
                        </a:rPr>
                        <a:t> Quang Anh</a:t>
                      </a:r>
                      <a:endParaRPr lang="vi-VN" sz="2000">
                        <a:solidFill>
                          <a:srgbClr val="C00000"/>
                        </a:solidFill>
                        <a:effectLst>
                          <a:outerShdw blurRad="38100" dist="38100" dir="2700000" algn="tl">
                            <a:srgbClr val="000000">
                              <a:alpha val="43137"/>
                            </a:srgbClr>
                          </a:outerShdw>
                        </a:effectLst>
                        <a:latin typeface="Aptos" panose="020B0004020202020204" pitchFamily="34" charset="0"/>
                      </a:endParaRPr>
                    </a:p>
                  </a:txBody>
                  <a:tcPr/>
                </a:tc>
                <a:tc>
                  <a:txBody>
                    <a:bodyPr/>
                    <a:lstStyle/>
                    <a:p>
                      <a:r>
                        <a:rPr lang="en-US" sz="2000">
                          <a:solidFill>
                            <a:srgbClr val="C00000"/>
                          </a:solidFill>
                          <a:effectLst>
                            <a:outerShdw blurRad="38100" dist="38100" dir="2700000" algn="tl">
                              <a:srgbClr val="000000">
                                <a:alpha val="43137"/>
                              </a:srgbClr>
                            </a:outerShdw>
                          </a:effectLst>
                          <a:latin typeface="Aptos" panose="020B0004020202020204" pitchFamily="34" charset="0"/>
                        </a:rPr>
                        <a:t>20224429</a:t>
                      </a:r>
                      <a:endParaRPr lang="vi-VN" sz="2000">
                        <a:solidFill>
                          <a:srgbClr val="C00000"/>
                        </a:solidFill>
                        <a:effectLst>
                          <a:outerShdw blurRad="38100" dist="38100" dir="2700000" algn="tl">
                            <a:srgbClr val="000000">
                              <a:alpha val="43137"/>
                            </a:srgbClr>
                          </a:outerShdw>
                        </a:effectLst>
                        <a:latin typeface="Aptos" panose="020B0004020202020204" pitchFamily="34" charset="0"/>
                      </a:endParaRPr>
                    </a:p>
                  </a:txBody>
                  <a:tcPr/>
                </a:tc>
                <a:extLst>
                  <a:ext uri="{0D108BD9-81ED-4DB2-BD59-A6C34878D82A}">
                    <a16:rowId xmlns:a16="http://schemas.microsoft.com/office/drawing/2014/main" val="609655218"/>
                  </a:ext>
                </a:extLst>
              </a:tr>
              <a:tr h="198120">
                <a:tc>
                  <a:txBody>
                    <a:bodyPr/>
                    <a:lstStyle/>
                    <a:p>
                      <a:r>
                        <a:rPr lang="en-US" sz="2000">
                          <a:solidFill>
                            <a:srgbClr val="C00000"/>
                          </a:solidFill>
                          <a:effectLst>
                            <a:outerShdw blurRad="38100" dist="38100" dir="2700000" algn="tl">
                              <a:srgbClr val="000000">
                                <a:alpha val="43137"/>
                              </a:srgbClr>
                            </a:outerShdw>
                          </a:effectLst>
                          <a:latin typeface="Aptos"/>
                        </a:rPr>
                        <a:t>Trần Hoài Nam</a:t>
                      </a:r>
                    </a:p>
                  </a:txBody>
                  <a:tcPr/>
                </a:tc>
                <a:tc>
                  <a:txBody>
                    <a:bodyPr/>
                    <a:lstStyle/>
                    <a:p>
                      <a:r>
                        <a:rPr lang="en-US" sz="2000">
                          <a:solidFill>
                            <a:srgbClr val="C00000"/>
                          </a:solidFill>
                          <a:effectLst>
                            <a:outerShdw blurRad="38100" dist="38100" dir="2700000" algn="tl">
                              <a:srgbClr val="000000">
                                <a:alpha val="43137"/>
                              </a:srgbClr>
                            </a:outerShdw>
                          </a:effectLst>
                          <a:latin typeface="Aptos" panose="020B0004020202020204" pitchFamily="34" charset="0"/>
                        </a:rPr>
                        <a:t>20224412</a:t>
                      </a:r>
                      <a:endParaRPr lang="vi-VN" sz="2000">
                        <a:solidFill>
                          <a:srgbClr val="C00000"/>
                        </a:solidFill>
                        <a:effectLst>
                          <a:outerShdw blurRad="38100" dist="38100" dir="2700000" algn="tl">
                            <a:srgbClr val="000000">
                              <a:alpha val="43137"/>
                            </a:srgbClr>
                          </a:outerShdw>
                        </a:effectLst>
                        <a:latin typeface="Aptos" panose="020B0004020202020204" pitchFamily="34" charset="0"/>
                      </a:endParaRPr>
                    </a:p>
                  </a:txBody>
                  <a:tcPr/>
                </a:tc>
                <a:extLst>
                  <a:ext uri="{0D108BD9-81ED-4DB2-BD59-A6C34878D82A}">
                    <a16:rowId xmlns:a16="http://schemas.microsoft.com/office/drawing/2014/main" val="3647256818"/>
                  </a:ext>
                </a:extLst>
              </a:tr>
            </a:tbl>
          </a:graphicData>
        </a:graphic>
      </p:graphicFrame>
    </p:spTree>
    <p:extLst>
      <p:ext uri="{BB962C8B-B14F-4D97-AF65-F5344CB8AC3E}">
        <p14:creationId xmlns:p14="http://schemas.microsoft.com/office/powerpoint/2010/main" val="743172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94C68E-5B03-5717-A5B2-AD939D7EAF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1BFF44-4F82-823A-D8B7-65FE6C704032}"/>
              </a:ext>
            </a:extLst>
          </p:cNvPr>
          <p:cNvSpPr>
            <a:spLocks noGrp="1"/>
          </p:cNvSpPr>
          <p:nvPr>
            <p:ph type="title"/>
          </p:nvPr>
        </p:nvSpPr>
        <p:spPr>
          <a:xfrm>
            <a:off x="338736" y="112543"/>
            <a:ext cx="11547862" cy="436098"/>
          </a:xfrm>
        </p:spPr>
        <p:txBody>
          <a:bodyPr/>
          <a:lstStyle/>
          <a:p>
            <a:r>
              <a:rPr lang="en-US" dirty="0"/>
              <a:t>Nguyên</a:t>
            </a:r>
            <a:r>
              <a:rPr lang="en-US" sz="3200" dirty="0"/>
              <a:t> </a:t>
            </a:r>
            <a:r>
              <a:rPr lang="en-US" sz="3200" dirty="0" err="1"/>
              <a:t>lý</a:t>
            </a:r>
            <a:r>
              <a:rPr lang="en-US" sz="3200" dirty="0"/>
              <a:t> </a:t>
            </a:r>
            <a:r>
              <a:rPr lang="en-US" sz="3200" dirty="0" err="1"/>
              <a:t>hoạt</a:t>
            </a:r>
            <a:r>
              <a:rPr lang="en-US" sz="3200" dirty="0"/>
              <a:t> </a:t>
            </a:r>
            <a:r>
              <a:rPr lang="en-US" sz="3200" dirty="0" err="1"/>
              <a:t>động</a:t>
            </a:r>
            <a:r>
              <a:rPr lang="en-US" sz="3200" dirty="0"/>
              <a:t> </a:t>
            </a:r>
            <a:r>
              <a:rPr lang="en-US" sz="3200" dirty="0" err="1"/>
              <a:t>của</a:t>
            </a:r>
            <a:r>
              <a:rPr lang="en-US" sz="3200" dirty="0"/>
              <a:t> </a:t>
            </a:r>
            <a:r>
              <a:rPr lang="en-US" sz="3200" dirty="0" err="1"/>
              <a:t>hệ</a:t>
            </a:r>
            <a:r>
              <a:rPr lang="en-US" sz="3200" dirty="0"/>
              <a:t> </a:t>
            </a:r>
            <a:r>
              <a:rPr lang="en-US" sz="3200" dirty="0" err="1"/>
              <a:t>thống</a:t>
            </a:r>
            <a:r>
              <a:rPr lang="en-US" sz="3200" dirty="0"/>
              <a:t> MIMO 2x2</a:t>
            </a:r>
          </a:p>
        </p:txBody>
      </p:sp>
      <p:sp>
        <p:nvSpPr>
          <p:cNvPr id="4" name="Slide Number Placeholder 3">
            <a:extLst>
              <a:ext uri="{FF2B5EF4-FFF2-40B4-BE49-F238E27FC236}">
                <a16:creationId xmlns:a16="http://schemas.microsoft.com/office/drawing/2014/main" id="{B54A7B50-1289-2F6F-F3C3-F23D74C0852C}"/>
              </a:ext>
            </a:extLst>
          </p:cNvPr>
          <p:cNvSpPr>
            <a:spLocks noGrp="1"/>
          </p:cNvSpPr>
          <p:nvPr>
            <p:ph type="sldNum" sz="quarter" idx="12"/>
          </p:nvPr>
        </p:nvSpPr>
        <p:spPr>
          <a:xfrm>
            <a:off x="9156510" y="6492875"/>
            <a:ext cx="2751141" cy="365125"/>
          </a:xfrm>
        </p:spPr>
        <p:txBody>
          <a:bodyPr/>
          <a:lstStyle/>
          <a:p>
            <a:fld id="{9EA0BE3B-158A-4EDF-80DC-E394A0D1600F}" type="slidenum">
              <a:rPr lang="en-US" smtClean="0"/>
              <a:pPr/>
              <a:t>10</a:t>
            </a:fld>
            <a:endParaRPr lang="en-US"/>
          </a:p>
        </p:txBody>
      </p:sp>
      <p:sp>
        <p:nvSpPr>
          <p:cNvPr id="3" name="Rectangle 1">
            <a:extLst>
              <a:ext uri="{FF2B5EF4-FFF2-40B4-BE49-F238E27FC236}">
                <a16:creationId xmlns:a16="http://schemas.microsoft.com/office/drawing/2014/main" id="{C6EC22B8-7570-2E2F-4B51-69D55C9F808B}"/>
              </a:ext>
            </a:extLst>
          </p:cNvPr>
          <p:cNvSpPr>
            <a:spLocks noGrp="1" noChangeArrowheads="1"/>
          </p:cNvSpPr>
          <p:nvPr>
            <p:ph sz="quarter" idx="13"/>
          </p:nvPr>
        </p:nvSpPr>
        <p:spPr bwMode="auto">
          <a:xfrm>
            <a:off x="160734" y="820786"/>
            <a:ext cx="11870531" cy="3231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2300" b="1" i="0" u="none" strike="noStrike" cap="none" normalizeH="0" baseline="0" dirty="0" err="1">
                <a:ln>
                  <a:noFill/>
                </a:ln>
                <a:solidFill>
                  <a:schemeClr val="tx1"/>
                </a:solidFill>
                <a:effectLst/>
              </a:rPr>
              <a:t>Khái</a:t>
            </a:r>
            <a:r>
              <a:rPr kumimoji="0" lang="en-US" altLang="en-US" sz="2300" b="1" i="0" u="none" strike="noStrike" cap="none" normalizeH="0" baseline="0" dirty="0">
                <a:ln>
                  <a:noFill/>
                </a:ln>
                <a:solidFill>
                  <a:schemeClr val="tx1"/>
                </a:solidFill>
                <a:effectLst/>
              </a:rPr>
              <a:t> </a:t>
            </a:r>
            <a:r>
              <a:rPr kumimoji="0" lang="en-US" altLang="en-US" sz="2300" b="1" i="0" u="none" strike="noStrike" cap="none" normalizeH="0" baseline="0" dirty="0" err="1">
                <a:ln>
                  <a:noFill/>
                </a:ln>
                <a:solidFill>
                  <a:schemeClr val="tx1"/>
                </a:solidFill>
                <a:effectLst/>
              </a:rPr>
              <a:t>niệm</a:t>
            </a:r>
            <a:r>
              <a:rPr kumimoji="0" lang="en-US" altLang="en-US" sz="2300" b="1" i="0" u="none" strike="noStrike" cap="none" normalizeH="0" baseline="0" dirty="0">
                <a:ln>
                  <a:noFill/>
                </a:ln>
                <a:solidFill>
                  <a:schemeClr val="tx1"/>
                </a:solidFill>
                <a:effectLst/>
              </a:rPr>
              <a:t>:</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Hệ</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thống</a:t>
            </a:r>
            <a:r>
              <a:rPr kumimoji="0" lang="en-US" altLang="en-US" sz="2300" b="0" i="0" u="none" strike="noStrike" cap="none" normalizeH="0" baseline="0" dirty="0">
                <a:ln>
                  <a:noFill/>
                </a:ln>
                <a:solidFill>
                  <a:schemeClr val="tx1"/>
                </a:solidFill>
                <a:effectLst/>
              </a:rPr>
              <a:t> MIMO 2 x 2 (Multiple Input Multiple Output) </a:t>
            </a:r>
            <a:r>
              <a:rPr kumimoji="0" lang="en-US" altLang="en-US" sz="2300" b="0" i="0" u="none" strike="noStrike" cap="none" normalizeH="0" baseline="0" dirty="0" err="1">
                <a:ln>
                  <a:noFill/>
                </a:ln>
                <a:solidFill>
                  <a:schemeClr val="tx1"/>
                </a:solidFill>
                <a:effectLst/>
              </a:rPr>
              <a:t>sử</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dụng</a:t>
            </a:r>
            <a:r>
              <a:rPr kumimoji="0" lang="en-US" altLang="en-US" sz="2300" b="0" i="0" u="none" strike="noStrike" cap="none" normalizeH="0" baseline="0" dirty="0">
                <a:ln>
                  <a:noFill/>
                </a:ln>
                <a:solidFill>
                  <a:schemeClr val="tx1"/>
                </a:solidFill>
                <a:effectLst/>
              </a:rPr>
              <a:t> 2 </a:t>
            </a:r>
            <a:r>
              <a:rPr kumimoji="0" lang="en-US" altLang="en-US" sz="2300" b="0" i="0" u="none" strike="noStrike" cap="none" normalizeH="0" baseline="0" dirty="0" err="1">
                <a:ln>
                  <a:noFill/>
                </a:ln>
                <a:solidFill>
                  <a:schemeClr val="tx1"/>
                </a:solidFill>
                <a:effectLst/>
              </a:rPr>
              <a:t>ăng</a:t>
            </a:r>
            <a:r>
              <a:rPr kumimoji="0" lang="en-US" altLang="en-US" sz="2300" b="0" i="0" u="none" strike="noStrike" cap="none" normalizeH="0" baseline="0" dirty="0">
                <a:ln>
                  <a:noFill/>
                </a:ln>
                <a:solidFill>
                  <a:schemeClr val="tx1"/>
                </a:solidFill>
                <a:effectLst/>
              </a:rPr>
              <a:t>-ten </a:t>
            </a:r>
            <a:r>
              <a:rPr kumimoji="0" lang="en-US" altLang="en-US" sz="2300" b="0" i="0" u="none" strike="noStrike" cap="none" normalizeH="0" baseline="0" dirty="0" err="1">
                <a:ln>
                  <a:noFill/>
                </a:ln>
                <a:solidFill>
                  <a:schemeClr val="tx1"/>
                </a:solidFill>
                <a:effectLst/>
              </a:rPr>
              <a:t>tại</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trạm</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phát</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và</a:t>
            </a:r>
            <a:r>
              <a:rPr kumimoji="0" lang="en-US" altLang="en-US" sz="2300" b="0" i="0" u="none" strike="noStrike" cap="none" normalizeH="0" baseline="0" dirty="0">
                <a:ln>
                  <a:noFill/>
                </a:ln>
                <a:solidFill>
                  <a:schemeClr val="tx1"/>
                </a:solidFill>
                <a:effectLst/>
              </a:rPr>
              <a:t> 2 </a:t>
            </a:r>
            <a:r>
              <a:rPr kumimoji="0" lang="en-US" altLang="en-US" sz="2300" b="0" i="0" u="none" strike="noStrike" cap="none" normalizeH="0" baseline="0" dirty="0" err="1">
                <a:ln>
                  <a:noFill/>
                </a:ln>
                <a:solidFill>
                  <a:schemeClr val="tx1"/>
                </a:solidFill>
                <a:effectLst/>
              </a:rPr>
              <a:t>ăng</a:t>
            </a:r>
            <a:r>
              <a:rPr kumimoji="0" lang="en-US" altLang="en-US" sz="2300" b="0" i="0" u="none" strike="noStrike" cap="none" normalizeH="0" baseline="0" dirty="0">
                <a:ln>
                  <a:noFill/>
                </a:ln>
                <a:solidFill>
                  <a:schemeClr val="tx1"/>
                </a:solidFill>
                <a:effectLst/>
              </a:rPr>
              <a:t>-ten </a:t>
            </a:r>
            <a:r>
              <a:rPr kumimoji="0" lang="en-US" altLang="en-US" sz="2300" b="0" i="0" u="none" strike="noStrike" cap="none" normalizeH="0" baseline="0" dirty="0" err="1">
                <a:ln>
                  <a:noFill/>
                </a:ln>
                <a:solidFill>
                  <a:schemeClr val="tx1"/>
                </a:solidFill>
                <a:effectLst/>
              </a:rPr>
              <a:t>tại</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trạm</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thu</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Khác</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với</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hệ</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thống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đơn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ăng</a:t>
            </a:r>
            <a:r>
              <a:rPr kumimoji="0" lang="en-US" altLang="en-US" sz="2300" b="0" i="0" u="none" strike="noStrike" cap="none" normalizeH="0" baseline="0" dirty="0">
                <a:ln>
                  <a:noFill/>
                </a:ln>
                <a:solidFill>
                  <a:schemeClr val="tx1"/>
                </a:solidFill>
                <a:effectLst/>
              </a:rPr>
              <a:t>-ten </a:t>
            </a:r>
            <a:r>
              <a:rPr kumimoji="0" lang="en-US" altLang="en-US" sz="2300" b="0" i="0" u="none" strike="noStrike" cap="none" normalizeH="0" baseline="0" dirty="0" err="1">
                <a:ln>
                  <a:noFill/>
                </a:ln>
                <a:solidFill>
                  <a:schemeClr val="tx1"/>
                </a:solidFill>
                <a:effectLst/>
              </a:rPr>
              <a:t>truyền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thống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kỹ</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thuật</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này</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khai</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thác</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chiều</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không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gian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để</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truyền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tải</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dữ</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liệu</a:t>
            </a:r>
            <a:r>
              <a:rPr kumimoji="0" lang="en-US" altLang="en-US" sz="2300" b="0" i="0" u="none"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300" b="1" i="0" u="none" strike="noStrike" cap="none" normalizeH="0" baseline="0" dirty="0" err="1">
                <a:ln>
                  <a:noFill/>
                </a:ln>
                <a:solidFill>
                  <a:schemeClr val="tx1"/>
                </a:solidFill>
                <a:effectLst/>
              </a:rPr>
              <a:t>Độ</a:t>
            </a:r>
            <a:r>
              <a:rPr kumimoji="0" lang="en-US" altLang="en-US" sz="2300" b="1" i="0" u="none" strike="noStrike" cap="none" normalizeH="0" baseline="0" dirty="0">
                <a:ln>
                  <a:noFill/>
                </a:ln>
                <a:solidFill>
                  <a:schemeClr val="tx1"/>
                </a:solidFill>
                <a:effectLst/>
              </a:rPr>
              <a:t> </a:t>
            </a:r>
            <a:r>
              <a:rPr kumimoji="0" lang="en-US" altLang="en-US" sz="2300" b="1" i="0" u="none" strike="noStrike" cap="none" normalizeH="0" baseline="0" dirty="0" err="1">
                <a:ln>
                  <a:noFill/>
                </a:ln>
                <a:solidFill>
                  <a:schemeClr val="tx1"/>
                </a:solidFill>
                <a:effectLst/>
              </a:rPr>
              <a:t>lợi</a:t>
            </a:r>
            <a:r>
              <a:rPr kumimoji="0" lang="en-US" altLang="en-US" sz="2300" b="1" i="0" u="none" strike="noStrike" cap="none" normalizeH="0" baseline="0" dirty="0">
                <a:ln>
                  <a:noFill/>
                </a:ln>
                <a:solidFill>
                  <a:schemeClr val="tx1"/>
                </a:solidFill>
                <a:effectLst/>
              </a:rPr>
              <a:t> </a:t>
            </a:r>
            <a:r>
              <a:rPr kumimoji="0" lang="en-US" altLang="en-US" sz="2300" b="1" i="0" u="none" strike="noStrike" cap="none" normalizeH="0" baseline="0" dirty="0" err="1">
                <a:ln>
                  <a:noFill/>
                </a:ln>
                <a:solidFill>
                  <a:schemeClr val="tx1"/>
                </a:solidFill>
                <a:effectLst/>
              </a:rPr>
              <a:t>ghép</a:t>
            </a:r>
            <a:r>
              <a:rPr kumimoji="0" lang="en-US" altLang="en-US" sz="2300" b="1" i="0" u="none" strike="noStrike" cap="none" normalizeH="0" baseline="0" dirty="0">
                <a:ln>
                  <a:noFill/>
                </a:ln>
                <a:solidFill>
                  <a:schemeClr val="tx1"/>
                </a:solidFill>
                <a:effectLst/>
              </a:rPr>
              <a:t> </a:t>
            </a:r>
            <a:r>
              <a:rPr kumimoji="0" lang="en-US" altLang="en-US" sz="2300" b="1" i="0" u="none" strike="noStrike" cap="none" normalizeH="0" baseline="0" dirty="0" err="1">
                <a:ln>
                  <a:noFill/>
                </a:ln>
                <a:solidFill>
                  <a:schemeClr val="tx1"/>
                </a:solidFill>
                <a:effectLst/>
              </a:rPr>
              <a:t>kênh</a:t>
            </a:r>
            <a:r>
              <a:rPr kumimoji="0" lang="en-US" altLang="en-US" sz="2300" b="1" i="0" u="none" strike="noStrike" cap="none" normalizeH="0" baseline="0" dirty="0">
                <a:ln>
                  <a:noFill/>
                </a:ln>
                <a:solidFill>
                  <a:schemeClr val="tx1"/>
                </a:solidFill>
                <a:effectLst/>
              </a:rPr>
              <a:t> (Multiplexing Gain):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Hệ</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thống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cho</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phép</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truyền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hai</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luồng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dữ</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liệu</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khác</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nhau</a:t>
            </a:r>
            <a:r>
              <a:rPr kumimoji="0" lang="en-US" altLang="en-US" sz="2300" b="0" i="0" u="none" strike="noStrike" cap="none" normalizeH="0" baseline="0" dirty="0">
                <a:ln>
                  <a:noFill/>
                </a:ln>
                <a:solidFill>
                  <a:schemeClr val="tx1"/>
                </a:solidFill>
                <a:effectLst/>
              </a:rPr>
              <a:t> song </a:t>
            </a:r>
            <a:r>
              <a:rPr kumimoji="0" lang="en-US" altLang="en-US" sz="2300" b="0" i="0" u="none" strike="noStrike" cap="none" normalizeH="0" baseline="0" dirty="0" err="1">
                <a:ln>
                  <a:noFill/>
                </a:ln>
                <a:solidFill>
                  <a:schemeClr val="tx1"/>
                </a:solidFill>
                <a:effectLst/>
              </a:rPr>
              <a:t>song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trên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cùng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một</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băng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tần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Điều</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này</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giúp</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tăng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tốc</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độ</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truyền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dẫn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lên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gấp</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đôi</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một</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cách</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tuyến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tính</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mà</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không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cần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mở</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rộng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băng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thông</a:t>
            </a:r>
            <a:r>
              <a:rPr kumimoji="0" lang="en-US" altLang="en-US" sz="2300" b="0" i="0" u="none"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300" b="1" i="0" u="none" strike="noStrike" cap="none" normalizeH="0" baseline="0" dirty="0" err="1">
                <a:ln>
                  <a:noFill/>
                </a:ln>
                <a:solidFill>
                  <a:schemeClr val="tx1"/>
                </a:solidFill>
                <a:effectLst/>
              </a:rPr>
              <a:t>Độ</a:t>
            </a:r>
            <a:r>
              <a:rPr kumimoji="0" lang="en-US" altLang="en-US" sz="2300" b="1" i="0" u="none" strike="noStrike" cap="none" normalizeH="0" baseline="0" dirty="0">
                <a:ln>
                  <a:noFill/>
                </a:ln>
                <a:solidFill>
                  <a:schemeClr val="tx1"/>
                </a:solidFill>
                <a:effectLst/>
              </a:rPr>
              <a:t> </a:t>
            </a:r>
            <a:r>
              <a:rPr kumimoji="0" lang="en-US" altLang="en-US" sz="2300" b="1" i="0" u="none" strike="noStrike" cap="none" normalizeH="0" baseline="0" dirty="0" err="1">
                <a:ln>
                  <a:noFill/>
                </a:ln>
                <a:solidFill>
                  <a:schemeClr val="tx1"/>
                </a:solidFill>
                <a:effectLst/>
              </a:rPr>
              <a:t>lợi</a:t>
            </a:r>
            <a:r>
              <a:rPr kumimoji="0" lang="en-US" altLang="en-US" sz="2300" b="1" i="0" u="none" strike="noStrike" cap="none" normalizeH="0" baseline="0" dirty="0">
                <a:ln>
                  <a:noFill/>
                </a:ln>
                <a:solidFill>
                  <a:schemeClr val="tx1"/>
                </a:solidFill>
                <a:effectLst/>
              </a:rPr>
              <a:t> </a:t>
            </a:r>
            <a:r>
              <a:rPr kumimoji="0" lang="en-US" altLang="en-US" sz="2300" b="1" i="0" u="none" strike="noStrike" cap="none" normalizeH="0" baseline="0" dirty="0" err="1">
                <a:ln>
                  <a:noFill/>
                </a:ln>
                <a:solidFill>
                  <a:schemeClr val="tx1"/>
                </a:solidFill>
                <a:effectLst/>
              </a:rPr>
              <a:t>phân</a:t>
            </a:r>
            <a:r>
              <a:rPr kumimoji="0" lang="en-US" altLang="en-US" sz="2300" b="1" i="0" u="none" strike="noStrike" cap="none" normalizeH="0" baseline="0" dirty="0">
                <a:ln>
                  <a:noFill/>
                </a:ln>
                <a:solidFill>
                  <a:schemeClr val="tx1"/>
                </a:solidFill>
                <a:effectLst/>
              </a:rPr>
              <a:t> </a:t>
            </a:r>
            <a:r>
              <a:rPr kumimoji="0" lang="en-US" altLang="en-US" sz="2300" b="1" i="0" u="none" strike="noStrike" cap="none" normalizeH="0" baseline="0" dirty="0" err="1">
                <a:ln>
                  <a:noFill/>
                </a:ln>
                <a:solidFill>
                  <a:schemeClr val="tx1"/>
                </a:solidFill>
                <a:effectLst/>
              </a:rPr>
              <a:t>tập</a:t>
            </a:r>
            <a:r>
              <a:rPr kumimoji="0" lang="en-US" altLang="en-US" sz="2300" b="1" i="0" u="none" strike="noStrike" cap="none" normalizeH="0" baseline="0" dirty="0">
                <a:ln>
                  <a:noFill/>
                </a:ln>
                <a:solidFill>
                  <a:schemeClr val="tx1"/>
                </a:solidFill>
                <a:effectLst/>
              </a:rPr>
              <a:t> (Diversity Gain):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Ngoài</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việc</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tăng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tốc</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độ</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việc</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sử</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dụng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nhiều</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đường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truyền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độc</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lập</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giúp</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hệ</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thống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chống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lại</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hiện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tượng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pha</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đinh</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sâu</a:t>
            </a:r>
            <a:r>
              <a:rPr kumimoji="0" lang="en-US" altLang="en-US" sz="2300" b="0" i="0" u="none" strike="noStrike" cap="none" normalizeH="0" baseline="0" dirty="0">
                <a:ln>
                  <a:noFill/>
                </a:ln>
                <a:solidFill>
                  <a:schemeClr val="tx1"/>
                </a:solidFill>
                <a:effectLst/>
              </a:rPr>
              <a:t> (fading). </a:t>
            </a:r>
            <a:r>
              <a:rPr kumimoji="0" lang="en-US" altLang="en-US" sz="2300" b="0" i="0" u="none" strike="noStrike" cap="none" normalizeH="0" baseline="0" dirty="0" err="1">
                <a:ln>
                  <a:noFill/>
                </a:ln>
                <a:solidFill>
                  <a:schemeClr val="tx1"/>
                </a:solidFill>
                <a:effectLst/>
              </a:rPr>
              <a:t>Nếu</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một</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đường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truyền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bị</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suy</a:t>
            </a:r>
            <a:r>
              <a:rPr kumimoji="0" lang="en-US" altLang="en-US" sz="2300" b="0" i="0" u="none" strike="noStrike" cap="none" normalizeH="0" baseline="0" dirty="0">
                <a:ln>
                  <a:noFill/>
                </a:ln>
                <a:solidFill>
                  <a:schemeClr val="tx1"/>
                </a:solidFill>
                <a:effectLst/>
              </a:rPr>
              <a:t> hao, </a:t>
            </a:r>
            <a:r>
              <a:rPr kumimoji="0" lang="en-US" altLang="en-US" sz="2300" b="0" i="0" u="none" strike="noStrike" cap="none" normalizeH="0" baseline="0" dirty="0" err="1">
                <a:ln>
                  <a:noFill/>
                </a:ln>
                <a:solidFill>
                  <a:schemeClr val="tx1"/>
                </a:solidFill>
                <a:effectLst/>
              </a:rPr>
              <a:t>máy</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thu</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vẫn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có</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khả</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năng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khôi</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phục</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dữ</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liệu</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từ</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đường</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truyền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còn</a:t>
            </a:r>
            <a:r>
              <a:rPr kumimoji="0" lang="en-US" altLang="en-US" sz="2300" b="0" i="0" u="none" strike="noStrike" cap="none" normalizeH="0" baseline="0" dirty="0">
                <a:ln>
                  <a:noFill/>
                </a:ln>
                <a:solidFill>
                  <a:schemeClr val="tx1"/>
                </a:solidFill>
                <a:effectLst/>
              </a:rPr>
              <a:t> </a:t>
            </a:r>
            <a:r>
              <a:rPr kumimoji="0" lang="en-US" altLang="en-US" sz="2300" b="0" i="0" u="none" strike="noStrike" cap="none" normalizeH="0" baseline="0" dirty="0" err="1">
                <a:ln>
                  <a:noFill/>
                </a:ln>
                <a:solidFill>
                  <a:schemeClr val="tx1"/>
                </a:solidFill>
                <a:effectLst/>
              </a:rPr>
              <a:t>lại</a:t>
            </a:r>
            <a:r>
              <a:rPr kumimoji="0" lang="en-US" altLang="en-US" sz="2300" b="0" i="0" u="none" strike="noStrike" cap="none" normalizeH="0" baseline="0" dirty="0">
                <a:ln>
                  <a:noFill/>
                </a:ln>
                <a:solidFill>
                  <a:schemeClr val="tx1"/>
                </a:solidFill>
                <a:effectLst/>
              </a:rPr>
              <a:t>.</a:t>
            </a:r>
          </a:p>
        </p:txBody>
      </p:sp>
      <p:pic>
        <p:nvPicPr>
          <p:cNvPr id="5" name="Picture 4" descr="A diagram of a network&#10;&#10;AI-generated content may be incorrect.">
            <a:extLst>
              <a:ext uri="{FF2B5EF4-FFF2-40B4-BE49-F238E27FC236}">
                <a16:creationId xmlns:a16="http://schemas.microsoft.com/office/drawing/2014/main" id="{5E378189-A308-E2D1-0857-BFB4A06878C2}"/>
              </a:ext>
            </a:extLst>
          </p:cNvPr>
          <p:cNvPicPr>
            <a:picLocks noChangeAspect="1"/>
          </p:cNvPicPr>
          <p:nvPr/>
        </p:nvPicPr>
        <p:blipFill>
          <a:blip r:embed="rId2"/>
          <a:stretch>
            <a:fillRect/>
          </a:stretch>
        </p:blipFill>
        <p:spPr>
          <a:xfrm>
            <a:off x="3384330" y="3996147"/>
            <a:ext cx="5423338" cy="2679290"/>
          </a:xfrm>
          <a:prstGeom prst="rect">
            <a:avLst/>
          </a:prstGeom>
        </p:spPr>
      </p:pic>
    </p:spTree>
    <p:extLst>
      <p:ext uri="{BB962C8B-B14F-4D97-AF65-F5344CB8AC3E}">
        <p14:creationId xmlns:p14="http://schemas.microsoft.com/office/powerpoint/2010/main" val="512650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3925E0-34E5-5667-49D8-A9DD32567A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C59DE3-BBD8-B605-F5E7-4761294A36B2}"/>
              </a:ext>
            </a:extLst>
          </p:cNvPr>
          <p:cNvSpPr>
            <a:spLocks noGrp="1"/>
          </p:cNvSpPr>
          <p:nvPr>
            <p:ph type="title"/>
          </p:nvPr>
        </p:nvSpPr>
        <p:spPr/>
        <p:txBody>
          <a:bodyPr/>
          <a:lstStyle/>
          <a:p>
            <a:r>
              <a:rPr lang="en-US" err="1"/>
              <a:t>Mã</a:t>
            </a:r>
            <a:r>
              <a:rPr lang="en-US"/>
              <a:t> </a:t>
            </a:r>
            <a:r>
              <a:rPr lang="en-US" err="1"/>
              <a:t>hóa</a:t>
            </a:r>
            <a:r>
              <a:rPr lang="en-US"/>
              <a:t> </a:t>
            </a:r>
            <a:r>
              <a:rPr lang="en-US" err="1"/>
              <a:t>kênh</a:t>
            </a:r>
            <a:r>
              <a:rPr lang="en-US"/>
              <a:t> Turbo Code</a:t>
            </a:r>
          </a:p>
        </p:txBody>
      </p:sp>
      <p:sp>
        <p:nvSpPr>
          <p:cNvPr id="4" name="Slide Number Placeholder 3">
            <a:extLst>
              <a:ext uri="{FF2B5EF4-FFF2-40B4-BE49-F238E27FC236}">
                <a16:creationId xmlns:a16="http://schemas.microsoft.com/office/drawing/2014/main" id="{2CD21045-E81B-BFB1-E674-0038A7805BAA}"/>
              </a:ext>
            </a:extLst>
          </p:cNvPr>
          <p:cNvSpPr>
            <a:spLocks noGrp="1"/>
          </p:cNvSpPr>
          <p:nvPr>
            <p:ph type="sldNum" sz="quarter" idx="12"/>
          </p:nvPr>
        </p:nvSpPr>
        <p:spPr/>
        <p:txBody>
          <a:bodyPr/>
          <a:lstStyle/>
          <a:p>
            <a:fld id="{9EA0BE3B-158A-4EDF-80DC-E394A0D1600F}" type="slidenum">
              <a:rPr lang="en-US" smtClean="0"/>
              <a:pPr/>
              <a:t>11</a:t>
            </a:fld>
            <a:endParaRPr lang="en-US"/>
          </a:p>
        </p:txBody>
      </p:sp>
      <p:pic>
        <p:nvPicPr>
          <p:cNvPr id="3" name="Picture 2" descr="Turbo encoder block diagram. | Download Scientific Diagram">
            <a:extLst>
              <a:ext uri="{FF2B5EF4-FFF2-40B4-BE49-F238E27FC236}">
                <a16:creationId xmlns:a16="http://schemas.microsoft.com/office/drawing/2014/main" id="{0C42A0AA-6672-B4AB-32A7-0EAD694339E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37189" y="3989922"/>
            <a:ext cx="6249261" cy="2657759"/>
          </a:xfrm>
          <a:prstGeom prst="rect">
            <a:avLst/>
          </a:prstGeom>
          <a:noFill/>
          <a:ln>
            <a:noFill/>
          </a:ln>
        </p:spPr>
      </p:pic>
      <p:sp>
        <p:nvSpPr>
          <p:cNvPr id="12" name="TextBox 11">
            <a:extLst>
              <a:ext uri="{FF2B5EF4-FFF2-40B4-BE49-F238E27FC236}">
                <a16:creationId xmlns:a16="http://schemas.microsoft.com/office/drawing/2014/main" id="{4BBCD707-C24F-F0F5-77CC-9E85D5A19FC6}"/>
              </a:ext>
            </a:extLst>
          </p:cNvPr>
          <p:cNvSpPr txBox="1"/>
          <p:nvPr/>
        </p:nvSpPr>
        <p:spPr>
          <a:xfrm>
            <a:off x="216310" y="942934"/>
            <a:ext cx="11636954" cy="3046988"/>
          </a:xfrm>
          <a:prstGeom prst="rect">
            <a:avLst/>
          </a:prstGeom>
          <a:noFill/>
        </p:spPr>
        <p:txBody>
          <a:bodyPr wrap="square">
            <a:spAutoFit/>
          </a:bodyPr>
          <a:lstStyle/>
          <a:p>
            <a:r>
              <a:rPr lang="vi-VN" sz="2400" b="1">
                <a:latin typeface="Lato" panose="020F0502020204030203" pitchFamily="34" charset="0"/>
                <a:ea typeface="Lato" panose="020F0502020204030203" pitchFamily="34" charset="0"/>
                <a:cs typeface="Lato" panose="020F0502020204030203" pitchFamily="34" charset="0"/>
              </a:rPr>
              <a:t>Tổng quan: </a:t>
            </a:r>
            <a:r>
              <a:rPr lang="vi-VN" sz="2400">
                <a:latin typeface="Lato" panose="020F0502020204030203" pitchFamily="34" charset="0"/>
                <a:ea typeface="Lato" panose="020F0502020204030203" pitchFamily="34" charset="0"/>
                <a:cs typeface="Lato" panose="020F0502020204030203" pitchFamily="34" charset="0"/>
              </a:rPr>
              <a:t>Turbo Code là lớp mã sửa lỗi hiệu năng cao, cho phép tốc độ truyền tiệm cận giới hạn Shannon.</a:t>
            </a:r>
            <a:endParaRPr lang="en-US" sz="2400">
              <a:latin typeface="Lato" panose="020F0502020204030203" pitchFamily="34" charset="0"/>
              <a:ea typeface="Lato" panose="020F0502020204030203" pitchFamily="34" charset="0"/>
              <a:cs typeface="Lato" panose="020F0502020204030203" pitchFamily="34" charset="0"/>
            </a:endParaRPr>
          </a:p>
          <a:p>
            <a:r>
              <a:rPr lang="vi-VN" sz="2400" b="1">
                <a:latin typeface="Lato" panose="020F0502020204030203" pitchFamily="34" charset="0"/>
                <a:ea typeface="Lato" panose="020F0502020204030203" pitchFamily="34" charset="0"/>
                <a:cs typeface="Lato" panose="020F0502020204030203" pitchFamily="34" charset="0"/>
              </a:rPr>
              <a:t>Cấu trúc bộ mã hóa:</a:t>
            </a:r>
            <a:r>
              <a:rPr lang="vi-VN" sz="2400">
                <a:latin typeface="Lato" panose="020F0502020204030203" pitchFamily="34" charset="0"/>
                <a:ea typeface="Lato" panose="020F0502020204030203" pitchFamily="34" charset="0"/>
                <a:cs typeface="Lato" panose="020F0502020204030203" pitchFamily="34" charset="0"/>
              </a:rPr>
              <a:t> Gồm hai bộ mã xoắn ghép song song. Thành phần quan trọng nhất là Bộ đan xen (Interleaver) đặt trước bộ mã hóa thứ hai.</a:t>
            </a:r>
            <a:endParaRPr lang="en-US" sz="2400">
              <a:latin typeface="Lato" panose="020F0502020204030203" pitchFamily="34" charset="0"/>
              <a:ea typeface="Lato" panose="020F0502020204030203" pitchFamily="34" charset="0"/>
              <a:cs typeface="Lato" panose="020F0502020204030203" pitchFamily="34" charset="0"/>
            </a:endParaRPr>
          </a:p>
          <a:p>
            <a:r>
              <a:rPr lang="vi-VN" sz="2400" b="1">
                <a:latin typeface="Lato" panose="020F0502020204030203" pitchFamily="34" charset="0"/>
                <a:ea typeface="Lato" panose="020F0502020204030203" pitchFamily="34" charset="0"/>
                <a:cs typeface="Lato" panose="020F0502020204030203" pitchFamily="34" charset="0"/>
              </a:rPr>
              <a:t>Vai trò Bộ đan xen: </a:t>
            </a:r>
            <a:r>
              <a:rPr lang="vi-VN" sz="2400">
                <a:latin typeface="Lato" panose="020F0502020204030203" pitchFamily="34" charset="0"/>
                <a:ea typeface="Lato" panose="020F0502020204030203" pitchFamily="34" charset="0"/>
                <a:cs typeface="Lato" panose="020F0502020204030203" pitchFamily="34" charset="0"/>
              </a:rPr>
              <a:t>Xáo trộn vị trí bit ngẫu nhiên, giúp biến đổi các lỗi chùm (thường gặp trong kênh Fading) thành lỗi ngẫu nhiên rời rạc để dễ sửa hơn.</a:t>
            </a:r>
            <a:endParaRPr lang="en-US" sz="2400">
              <a:latin typeface="Lato" panose="020F0502020204030203" pitchFamily="34" charset="0"/>
              <a:ea typeface="Lato" panose="020F0502020204030203" pitchFamily="34" charset="0"/>
              <a:cs typeface="Lato" panose="020F0502020204030203" pitchFamily="34" charset="0"/>
            </a:endParaRPr>
          </a:p>
          <a:p>
            <a:r>
              <a:rPr lang="vi-VN" sz="2400" b="1">
                <a:latin typeface="Lato" panose="020F0502020204030203" pitchFamily="34" charset="0"/>
                <a:ea typeface="Lato" panose="020F0502020204030203" pitchFamily="34" charset="0"/>
                <a:cs typeface="Lato" panose="020F0502020204030203" pitchFamily="34" charset="0"/>
              </a:rPr>
              <a:t>Giải mã lặp:</a:t>
            </a:r>
            <a:r>
              <a:rPr lang="vi-VN" sz="2400">
                <a:latin typeface="Lato" panose="020F0502020204030203" pitchFamily="34" charset="0"/>
                <a:ea typeface="Lato" panose="020F0502020204030203" pitchFamily="34" charset="0"/>
                <a:cs typeface="Lato" panose="020F0502020204030203" pitchFamily="34" charset="0"/>
              </a:rPr>
              <a:t> Phía thu dùng 2 bộ giải mã trao đổi thông tin quyết định mềm (Soft Decision/LLR) qua nhiều vòng lặp (4-8 vòng) để tinh chỉnh kết quả chính xác nhất.</a:t>
            </a:r>
            <a:endParaRPr lang="en-US" sz="240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41754049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93FE19-EC0C-BCA5-43D1-D6365ADC593B}"/>
              </a:ext>
            </a:extLst>
          </p:cNvPr>
          <p:cNvSpPr>
            <a:spLocks noGrp="1"/>
          </p:cNvSpPr>
          <p:nvPr>
            <p:ph type="sldNum" sz="quarter" idx="12"/>
          </p:nvPr>
        </p:nvSpPr>
        <p:spPr/>
        <p:txBody>
          <a:bodyPr/>
          <a:lstStyle/>
          <a:p>
            <a:fld id="{9EA0BE3B-158A-4EDF-80DC-E394A0D1600F}" type="slidenum">
              <a:rPr lang="en-US" smtClean="0"/>
              <a:pPr/>
              <a:t>12</a:t>
            </a:fld>
            <a:endParaRPr lang="en-US"/>
          </a:p>
        </p:txBody>
      </p:sp>
      <p:sp>
        <p:nvSpPr>
          <p:cNvPr id="3" name="Title 2">
            <a:extLst>
              <a:ext uri="{FF2B5EF4-FFF2-40B4-BE49-F238E27FC236}">
                <a16:creationId xmlns:a16="http://schemas.microsoft.com/office/drawing/2014/main" id="{148B7BFC-E0CA-F214-5741-A85F9E3FA4E0}"/>
              </a:ext>
            </a:extLst>
          </p:cNvPr>
          <p:cNvSpPr>
            <a:spLocks noGrp="1"/>
          </p:cNvSpPr>
          <p:nvPr>
            <p:ph type="title"/>
          </p:nvPr>
        </p:nvSpPr>
        <p:spPr/>
        <p:txBody>
          <a:bodyPr/>
          <a:lstStyle/>
          <a:p>
            <a:r>
              <a:rPr lang="en-US" dirty="0" err="1"/>
              <a:t>Điều</a:t>
            </a:r>
            <a:r>
              <a:rPr lang="en-US" dirty="0"/>
              <a:t> </a:t>
            </a:r>
            <a:r>
              <a:rPr lang="en-US" dirty="0" err="1"/>
              <a:t>chế</a:t>
            </a:r>
            <a:r>
              <a:rPr lang="en-US" dirty="0"/>
              <a:t> 16-QAM </a:t>
            </a:r>
            <a:r>
              <a:rPr lang="en-US" dirty="0" err="1"/>
              <a:t>và</a:t>
            </a:r>
            <a:r>
              <a:rPr lang="en-US" dirty="0"/>
              <a:t> </a:t>
            </a:r>
            <a:r>
              <a:rPr lang="en-US" dirty="0" err="1"/>
              <a:t>Đặc</a:t>
            </a:r>
            <a:r>
              <a:rPr lang="en-US" dirty="0"/>
              <a:t> </a:t>
            </a:r>
            <a:r>
              <a:rPr lang="en-US" dirty="0" err="1"/>
              <a:t>tính</a:t>
            </a:r>
            <a:r>
              <a:rPr lang="en-US" dirty="0"/>
              <a:t> </a:t>
            </a:r>
            <a:r>
              <a:rPr lang="en-US" dirty="0" err="1"/>
              <a:t>kênh</a:t>
            </a:r>
            <a:r>
              <a:rPr lang="en-US" dirty="0"/>
              <a:t> </a:t>
            </a:r>
            <a:r>
              <a:rPr lang="en-US" dirty="0" err="1"/>
              <a:t>truyền</a:t>
            </a:r>
            <a:endParaRPr lang="en-US" dirty="0"/>
          </a:p>
        </p:txBody>
      </p:sp>
      <p:pic>
        <p:nvPicPr>
          <p:cNvPr id="5" name="Picture 4" descr="Phương pháp điều chế QAM - Điều chế QAM với điều chế BPSK và QPSK">
            <a:extLst>
              <a:ext uri="{FF2B5EF4-FFF2-40B4-BE49-F238E27FC236}">
                <a16:creationId xmlns:a16="http://schemas.microsoft.com/office/drawing/2014/main" id="{97810633-47A0-4233-31AA-E993AB73A04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564117" y="1858491"/>
            <a:ext cx="3335594" cy="3141018"/>
          </a:xfrm>
          <a:prstGeom prst="rect">
            <a:avLst/>
          </a:prstGeom>
          <a:noFill/>
          <a:ln>
            <a:noFill/>
          </a:ln>
        </p:spPr>
      </p:pic>
      <p:sp>
        <p:nvSpPr>
          <p:cNvPr id="6" name="Rectangle 1">
            <a:extLst>
              <a:ext uri="{FF2B5EF4-FFF2-40B4-BE49-F238E27FC236}">
                <a16:creationId xmlns:a16="http://schemas.microsoft.com/office/drawing/2014/main" id="{3975D84A-9029-C43A-C477-6DD04A043509}"/>
              </a:ext>
            </a:extLst>
          </p:cNvPr>
          <p:cNvSpPr>
            <a:spLocks noGrp="1" noChangeArrowheads="1"/>
          </p:cNvSpPr>
          <p:nvPr>
            <p:ph sz="quarter" idx="13"/>
          </p:nvPr>
        </p:nvSpPr>
        <p:spPr bwMode="auto">
          <a:xfrm>
            <a:off x="338735" y="2166883"/>
            <a:ext cx="8225381" cy="26930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2400" b="1" i="0" u="none" strike="noStrike" cap="none" normalizeH="0" baseline="0" err="1">
                <a:ln>
                  <a:noFill/>
                </a:ln>
                <a:solidFill>
                  <a:schemeClr val="tx1"/>
                </a:solidFill>
                <a:effectLst/>
              </a:rPr>
              <a:t>Điều</a:t>
            </a:r>
            <a:r>
              <a:rPr kumimoji="0" lang="en-US" altLang="en-US" sz="2400" b="1" i="0" u="none" strike="noStrike" cap="none" normalizeH="0" baseline="0">
                <a:ln>
                  <a:noFill/>
                </a:ln>
                <a:solidFill>
                  <a:schemeClr val="tx1"/>
                </a:solidFill>
                <a:effectLst/>
              </a:rPr>
              <a:t> </a:t>
            </a:r>
            <a:r>
              <a:rPr kumimoji="0" lang="en-US" altLang="en-US" sz="2400" b="1" i="0" u="none" strike="noStrike" cap="none" normalizeH="0" baseline="0" err="1">
                <a:ln>
                  <a:noFill/>
                </a:ln>
                <a:solidFill>
                  <a:schemeClr val="tx1"/>
                </a:solidFill>
                <a:effectLst/>
              </a:rPr>
              <a:t>chế</a:t>
            </a:r>
            <a:r>
              <a:rPr kumimoji="0" lang="en-US" altLang="en-US" sz="2400" b="1" i="0" u="none" strike="noStrike" cap="none" normalizeH="0" baseline="0">
                <a:ln>
                  <a:noFill/>
                </a:ln>
                <a:solidFill>
                  <a:schemeClr val="tx1"/>
                </a:solidFill>
                <a:effectLst/>
              </a:rPr>
              <a:t> 16-QAM:</a:t>
            </a:r>
            <a:endParaRPr kumimoji="0" lang="en-US" altLang="en-US" sz="2400" b="0" i="0" u="none" strike="noStrike" cap="none" normalizeH="0" baseline="0">
              <a:ln>
                <a:noFill/>
              </a:ln>
              <a:solidFill>
                <a:schemeClr val="tx1"/>
              </a:solidFill>
              <a:effectLst/>
            </a:endParaRPr>
          </a:p>
          <a:p>
            <a:pPr lvl="0" eaLnBrk="0" fontAlgn="base" hangingPunct="0">
              <a:lnSpc>
                <a:spcPct val="100000"/>
              </a:lnSpc>
              <a:spcBef>
                <a:spcPct val="0"/>
              </a:spcBef>
              <a:spcAft>
                <a:spcPct val="0"/>
              </a:spcAft>
            </a:pPr>
            <a:r>
              <a:rPr kumimoji="0" lang="en-US" altLang="en-US" sz="2400" b="0" i="0" u="none" strike="noStrike" cap="none" normalizeH="0" baseline="0" err="1">
                <a:ln>
                  <a:noFill/>
                </a:ln>
                <a:solidFill>
                  <a:schemeClr val="tx1"/>
                </a:solidFill>
                <a:effectLst/>
              </a:rPr>
              <a:t>Mỗi</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ký</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hiệu</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mang</a:t>
            </a:r>
            <a:r>
              <a:rPr kumimoji="0" lang="en-US" altLang="en-US" sz="2400" b="0" i="0" u="none" strike="noStrike" cap="none" normalizeH="0" baseline="0">
                <a:ln>
                  <a:noFill/>
                </a:ln>
                <a:solidFill>
                  <a:schemeClr val="tx1"/>
                </a:solidFill>
                <a:effectLst/>
              </a:rPr>
              <a:t> 4 bit </a:t>
            </a:r>
            <a:r>
              <a:rPr kumimoji="0" lang="en-US" altLang="en-US" sz="2400" b="0" i="0" u="none" strike="noStrike" cap="none" normalizeH="0" baseline="0" err="1">
                <a:ln>
                  <a:noFill/>
                </a:ln>
                <a:solidFill>
                  <a:schemeClr val="tx1"/>
                </a:solidFill>
                <a:effectLst/>
              </a:rPr>
              <a:t>thông</a:t>
            </a:r>
            <a:r>
              <a:rPr kumimoji="0" lang="en-US" altLang="en-US" sz="2400" b="0" i="0" u="none" strike="noStrike" cap="none" normalizeH="0" baseline="0">
                <a:ln>
                  <a:noFill/>
                </a:ln>
                <a:solidFill>
                  <a:schemeClr val="tx1"/>
                </a:solidFill>
                <a:effectLst/>
              </a:rPr>
              <a:t> tin (</a:t>
            </a:r>
            <a:r>
              <a:rPr lang="en-US"/>
              <a:t>k = log</a:t>
            </a:r>
            <a:r>
              <a:rPr lang="en-US" baseline="-25000"/>
              <a:t>2</a:t>
            </a:r>
            <a:r>
              <a:rPr lang="en-US"/>
              <a:t>16</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tăng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hiệu</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suất</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băng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thông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gấp</a:t>
            </a:r>
            <a:r>
              <a:rPr kumimoji="0" lang="en-US" altLang="en-US" sz="2400" b="0" i="0" u="none" strike="noStrike" cap="none" normalizeH="0" baseline="0">
                <a:ln>
                  <a:noFill/>
                </a:ln>
                <a:solidFill>
                  <a:schemeClr val="tx1"/>
                </a:solidFill>
                <a:effectLst/>
              </a:rPr>
              <a:t> 4 </a:t>
            </a:r>
            <a:r>
              <a:rPr kumimoji="0" lang="en-US" altLang="en-US" sz="2400" b="0" i="0" u="none" strike="noStrike" cap="none" normalizeH="0" baseline="0" err="1">
                <a:ln>
                  <a:noFill/>
                </a:ln>
                <a:solidFill>
                  <a:schemeClr val="tx1"/>
                </a:solidFill>
                <a:effectLst/>
              </a:rPr>
              <a:t>lần</a:t>
            </a:r>
            <a:r>
              <a:rPr kumimoji="0" lang="en-US" altLang="en-US" sz="2400" b="0" i="0" u="none" strike="noStrike" cap="none" normalizeH="0" baseline="0">
                <a:ln>
                  <a:noFill/>
                </a:ln>
                <a:solidFill>
                  <a:schemeClr val="tx1"/>
                </a:solidFill>
                <a:effectLst/>
              </a:rPr>
              <a:t> so </a:t>
            </a:r>
            <a:r>
              <a:rPr kumimoji="0" lang="en-US" altLang="en-US" sz="2400" b="0" i="0" u="none" strike="noStrike" cap="none" normalizeH="0" baseline="0" err="1">
                <a:ln>
                  <a:noFill/>
                </a:ln>
                <a:solidFill>
                  <a:schemeClr val="tx1"/>
                </a:solidFill>
                <a:effectLst/>
              </a:rPr>
              <a:t>với</a:t>
            </a:r>
            <a:r>
              <a:rPr kumimoji="0" lang="en-US" altLang="en-US" sz="2400" b="0" i="0" u="none" strike="noStrike" cap="none" normalizeH="0" baseline="0">
                <a:ln>
                  <a:noFill/>
                </a:ln>
                <a:solidFill>
                  <a:schemeClr val="tx1"/>
                </a:solidFill>
                <a:effectLst/>
              </a:rPr>
              <a:t> BPSK.</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err="1">
                <a:ln>
                  <a:noFill/>
                </a:ln>
                <a:solidFill>
                  <a:schemeClr val="tx1"/>
                </a:solidFill>
                <a:effectLst/>
              </a:rPr>
              <a:t>Sử</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dụng</a:t>
            </a:r>
            <a:r>
              <a:rPr kumimoji="0" lang="en-US" altLang="en-US" sz="2400" b="0" i="0" u="none" strike="noStrike" cap="none" normalizeH="0" baseline="0">
                <a:ln>
                  <a:noFill/>
                </a:ln>
                <a:solidFill>
                  <a:schemeClr val="tx1"/>
                </a:solidFill>
                <a:effectLst/>
              </a:rPr>
              <a:t> </a:t>
            </a:r>
            <a:r>
              <a:rPr kumimoji="0" lang="en-US" altLang="en-US" sz="2400" b="1" i="0" u="none" strike="noStrike" cap="none" normalizeH="0" baseline="0">
                <a:ln>
                  <a:noFill/>
                </a:ln>
                <a:solidFill>
                  <a:schemeClr val="tx1"/>
                </a:solidFill>
                <a:effectLst/>
              </a:rPr>
              <a:t>Ánh </a:t>
            </a:r>
            <a:r>
              <a:rPr kumimoji="0" lang="en-US" altLang="en-US" sz="2400" b="1" i="0" u="none" strike="noStrike" cap="none" normalizeH="0" baseline="0" err="1">
                <a:ln>
                  <a:noFill/>
                </a:ln>
                <a:solidFill>
                  <a:schemeClr val="tx1"/>
                </a:solidFill>
                <a:effectLst/>
              </a:rPr>
              <a:t>xạ</a:t>
            </a:r>
            <a:r>
              <a:rPr kumimoji="0" lang="en-US" altLang="en-US" sz="2400" b="1" i="0" u="none" strike="noStrike" cap="none" normalizeH="0" baseline="0">
                <a:ln>
                  <a:noFill/>
                </a:ln>
                <a:solidFill>
                  <a:schemeClr val="tx1"/>
                </a:solidFill>
                <a:effectLst/>
              </a:rPr>
              <a:t> </a:t>
            </a:r>
            <a:r>
              <a:rPr kumimoji="0" lang="en-US" altLang="en-US" sz="2400" b="1" i="0" u="none" strike="noStrike" cap="none" normalizeH="0" baseline="0" err="1">
                <a:ln>
                  <a:noFill/>
                </a:ln>
                <a:solidFill>
                  <a:schemeClr val="tx1"/>
                </a:solidFill>
                <a:effectLst/>
              </a:rPr>
              <a:t>mã</a:t>
            </a:r>
            <a:r>
              <a:rPr kumimoji="0" lang="en-US" altLang="en-US" sz="2400" b="1" i="0" u="none" strike="noStrike" cap="none" normalizeH="0" baseline="0">
                <a:ln>
                  <a:noFill/>
                </a:ln>
                <a:solidFill>
                  <a:schemeClr val="tx1"/>
                </a:solidFill>
                <a:effectLst/>
              </a:rPr>
              <a:t> Gray</a:t>
            </a:r>
            <a:r>
              <a:rPr kumimoji="0" lang="en-US" altLang="en-US" sz="2400" b="0" i="0" u="none" strike="noStrike" cap="none" normalizeH="0" baseline="0">
                <a:ln>
                  <a:noFill/>
                </a:ln>
                <a:solidFill>
                  <a:schemeClr val="tx1"/>
                </a:solidFill>
                <a:effectLst/>
              </a:rPr>
              <a:t>: Hai </a:t>
            </a:r>
            <a:r>
              <a:rPr kumimoji="0" lang="en-US" altLang="en-US" sz="2400" b="0" i="0" u="none" strike="noStrike" cap="none" normalizeH="0" baseline="0" err="1">
                <a:ln>
                  <a:noFill/>
                </a:ln>
                <a:solidFill>
                  <a:schemeClr val="tx1"/>
                </a:solidFill>
                <a:effectLst/>
              </a:rPr>
              <a:t>điểm</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tín</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hiệu</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lân</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cận</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chỉ</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khác</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nhau</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duy</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nhất</a:t>
            </a:r>
            <a:r>
              <a:rPr kumimoji="0" lang="en-US" altLang="en-US" sz="2400" b="0" i="0" u="none" strike="noStrike" cap="none" normalizeH="0" baseline="0">
                <a:ln>
                  <a:noFill/>
                </a:ln>
                <a:solidFill>
                  <a:schemeClr val="tx1"/>
                </a:solidFill>
                <a:effectLst/>
              </a:rPr>
              <a:t> 1 bit, </a:t>
            </a:r>
            <a:r>
              <a:rPr kumimoji="0" lang="en-US" altLang="en-US" sz="2400" b="0" i="0" u="none" strike="noStrike" cap="none" normalizeH="0" baseline="0" err="1">
                <a:ln>
                  <a:noFill/>
                </a:ln>
                <a:solidFill>
                  <a:schemeClr val="tx1"/>
                </a:solidFill>
                <a:effectLst/>
              </a:rPr>
              <a:t>giúp</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giảm</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thiểu</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xác</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suất</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lỗi</a:t>
            </a:r>
            <a:r>
              <a:rPr kumimoji="0" lang="en-US" altLang="en-US" sz="2400" b="0" i="0" u="none" strike="noStrike" cap="none" normalizeH="0" baseline="0">
                <a:ln>
                  <a:noFill/>
                </a:ln>
                <a:solidFill>
                  <a:schemeClr val="tx1"/>
                </a:solidFill>
                <a:effectLst/>
              </a:rPr>
              <a:t> bit </a:t>
            </a:r>
            <a:r>
              <a:rPr kumimoji="0" lang="en-US" altLang="en-US" sz="2400" b="0" i="0" u="none" strike="noStrike" cap="none" normalizeH="0" baseline="0" err="1">
                <a:ln>
                  <a:noFill/>
                </a:ln>
                <a:solidFill>
                  <a:schemeClr val="tx1"/>
                </a:solidFill>
                <a:effectLst/>
              </a:rPr>
              <a:t>khi</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xảy</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ra</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lỗi</a:t>
            </a:r>
            <a:r>
              <a:rPr kumimoji="0" lang="en-US" altLang="en-US" sz="2400" b="0" i="0" u="none" strike="noStrike" cap="none" normalizeH="0" baseline="0">
                <a:ln>
                  <a:noFill/>
                </a:ln>
                <a:solidFill>
                  <a:schemeClr val="tx1"/>
                </a:solidFill>
                <a:effectLst/>
              </a:rPr>
              <a:t> symbol.</a:t>
            </a:r>
          </a:p>
          <a:p>
            <a:pPr marR="0" lvl="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a:ln>
                <a:noFill/>
              </a:ln>
              <a:solidFill>
                <a:schemeClr val="tx1"/>
              </a:solidFill>
              <a:effectLst/>
            </a:endParaRPr>
          </a:p>
        </p:txBody>
      </p:sp>
    </p:spTree>
    <p:extLst>
      <p:ext uri="{BB962C8B-B14F-4D97-AF65-F5344CB8AC3E}">
        <p14:creationId xmlns:p14="http://schemas.microsoft.com/office/powerpoint/2010/main" val="41262698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28A5903-0DFE-1C33-50E2-DCA389295050}"/>
              </a:ext>
            </a:extLst>
          </p:cNvPr>
          <p:cNvSpPr>
            <a:spLocks noGrp="1"/>
          </p:cNvSpPr>
          <p:nvPr>
            <p:ph type="sldNum" sz="quarter" idx="12"/>
          </p:nvPr>
        </p:nvSpPr>
        <p:spPr/>
        <p:txBody>
          <a:bodyPr/>
          <a:lstStyle/>
          <a:p>
            <a:fld id="{9EA0BE3B-158A-4EDF-80DC-E394A0D1600F}" type="slidenum">
              <a:rPr lang="en-US" smtClean="0"/>
              <a:pPr/>
              <a:t>13</a:t>
            </a:fld>
            <a:endParaRPr lang="en-US"/>
          </a:p>
        </p:txBody>
      </p:sp>
      <p:sp>
        <p:nvSpPr>
          <p:cNvPr id="3" name="Title 2">
            <a:extLst>
              <a:ext uri="{FF2B5EF4-FFF2-40B4-BE49-F238E27FC236}">
                <a16:creationId xmlns:a16="http://schemas.microsoft.com/office/drawing/2014/main" id="{A0A4760F-4A87-3B9C-9C56-C89CCD440C1E}"/>
              </a:ext>
            </a:extLst>
          </p:cNvPr>
          <p:cNvSpPr>
            <a:spLocks noGrp="1"/>
          </p:cNvSpPr>
          <p:nvPr>
            <p:ph type="title"/>
          </p:nvPr>
        </p:nvSpPr>
        <p:spPr/>
        <p:txBody>
          <a:bodyPr lIns="91440" tIns="45720" rIns="91440" bIns="45720" anchor="t"/>
          <a:lstStyle/>
          <a:p>
            <a:r>
              <a:rPr lang="en-US" err="1">
                <a:latin typeface="Lato"/>
                <a:ea typeface="Lato"/>
                <a:cs typeface="Lato"/>
              </a:rPr>
              <a:t>Mô</a:t>
            </a:r>
            <a:r>
              <a:rPr lang="en-US">
                <a:latin typeface="Lato"/>
                <a:ea typeface="Lato"/>
                <a:cs typeface="Lato"/>
              </a:rPr>
              <a:t> </a:t>
            </a:r>
            <a:r>
              <a:rPr lang="en-US" err="1">
                <a:latin typeface="Lato"/>
                <a:ea typeface="Lato"/>
                <a:cs typeface="Lato"/>
              </a:rPr>
              <a:t>hình</a:t>
            </a:r>
            <a:r>
              <a:rPr lang="en-US">
                <a:latin typeface="Lato"/>
                <a:ea typeface="Lato"/>
                <a:cs typeface="Lato"/>
              </a:rPr>
              <a:t> </a:t>
            </a:r>
            <a:r>
              <a:rPr lang="en-US" err="1">
                <a:latin typeface="Lato"/>
                <a:ea typeface="Lato"/>
                <a:cs typeface="Lato"/>
              </a:rPr>
              <a:t>kênh</a:t>
            </a:r>
            <a:r>
              <a:rPr lang="en-US">
                <a:latin typeface="Lato"/>
                <a:ea typeface="Lato"/>
                <a:cs typeface="Lato"/>
              </a:rPr>
              <a:t> Fading Rayleigh + </a:t>
            </a:r>
            <a:r>
              <a:rPr lang="en-US" err="1">
                <a:latin typeface="Lato"/>
                <a:ea typeface="Lato"/>
                <a:cs typeface="Lato"/>
              </a:rPr>
              <a:t>Nhiễu</a:t>
            </a:r>
            <a:r>
              <a:rPr lang="en-US">
                <a:latin typeface="Lato"/>
                <a:ea typeface="Lato"/>
                <a:cs typeface="Lato"/>
              </a:rPr>
              <a:t> </a:t>
            </a:r>
            <a:r>
              <a:rPr lang="en-US" err="1">
                <a:latin typeface="Lato"/>
                <a:ea typeface="Lato"/>
                <a:cs typeface="Lato"/>
              </a:rPr>
              <a:t>trắng</a:t>
            </a:r>
            <a:r>
              <a:rPr lang="en-US">
                <a:latin typeface="Lato"/>
                <a:ea typeface="Lato"/>
                <a:cs typeface="Lato"/>
              </a:rPr>
              <a:t> (AWGN)</a:t>
            </a:r>
          </a:p>
        </p:txBody>
      </p:sp>
      <p:sp>
        <p:nvSpPr>
          <p:cNvPr id="4" name="Content Placeholder 3">
            <a:extLst>
              <a:ext uri="{FF2B5EF4-FFF2-40B4-BE49-F238E27FC236}">
                <a16:creationId xmlns:a16="http://schemas.microsoft.com/office/drawing/2014/main" id="{F9E1BB96-9947-D9F1-8AE3-BDF16D72ED9A}"/>
              </a:ext>
            </a:extLst>
          </p:cNvPr>
          <p:cNvSpPr>
            <a:spLocks noGrp="1"/>
          </p:cNvSpPr>
          <p:nvPr>
            <p:ph sz="quarter" idx="13"/>
          </p:nvPr>
        </p:nvSpPr>
        <p:spPr/>
        <p:txBody>
          <a:bodyPr lIns="91440" tIns="45720" rIns="91440" bIns="45720" anchor="t"/>
          <a:lstStyle/>
          <a:p>
            <a:pPr>
              <a:buFont typeface="Arial"/>
              <a:buChar char="•"/>
            </a:pPr>
            <a:r>
              <a:rPr lang="en-US">
                <a:latin typeface="Lato"/>
                <a:ea typeface="Lato"/>
                <a:cs typeface="Lato"/>
              </a:rPr>
              <a:t>Fading (Pha </a:t>
            </a:r>
            <a:r>
              <a:rPr lang="en-US" err="1">
                <a:latin typeface="Lato"/>
                <a:ea typeface="Lato"/>
                <a:cs typeface="Lato"/>
              </a:rPr>
              <a:t>đinh</a:t>
            </a:r>
            <a:r>
              <a:rPr lang="en-US">
                <a:latin typeface="Lato"/>
                <a:ea typeface="Lato"/>
                <a:cs typeface="Lato"/>
              </a:rPr>
              <a:t>): Biên độ tín hiệu biến động do giao thoa đa đường (tăng cường hoặc triệt tiêu).</a:t>
            </a:r>
          </a:p>
          <a:p>
            <a:pPr>
              <a:buFont typeface="Arial"/>
              <a:buChar char="•"/>
            </a:pPr>
            <a:r>
              <a:rPr lang="en-US" err="1">
                <a:latin typeface="Lato"/>
                <a:ea typeface="Lato"/>
                <a:cs typeface="Lato"/>
              </a:rPr>
              <a:t>Áp</a:t>
            </a:r>
            <a:r>
              <a:rPr lang="en-US">
                <a:latin typeface="Lato"/>
                <a:ea typeface="Lato"/>
                <a:cs typeface="Lato"/>
              </a:rPr>
              <a:t> </a:t>
            </a:r>
            <a:r>
              <a:rPr lang="en-US" err="1">
                <a:latin typeface="Lato"/>
                <a:ea typeface="Lato"/>
                <a:cs typeface="Lato"/>
              </a:rPr>
              <a:t>dụng</a:t>
            </a:r>
            <a:r>
              <a:rPr lang="en-US">
                <a:latin typeface="Lato"/>
                <a:ea typeface="Lato"/>
                <a:cs typeface="Lato"/>
              </a:rPr>
              <a:t>: </a:t>
            </a:r>
            <a:r>
              <a:rPr lang="en-US" err="1">
                <a:latin typeface="Lato"/>
                <a:ea typeface="Lato"/>
                <a:cs typeface="Lato"/>
              </a:rPr>
              <a:t>Môi</a:t>
            </a:r>
            <a:r>
              <a:rPr lang="en-US">
                <a:latin typeface="Lato"/>
                <a:ea typeface="Lato"/>
                <a:cs typeface="Lato"/>
              </a:rPr>
              <a:t> trường đô thị NLOS (Non Line of Sight) – không đường truyền thẳng.</a:t>
            </a:r>
          </a:p>
          <a:p>
            <a:pPr>
              <a:buFont typeface="Arial"/>
              <a:buChar char="•"/>
            </a:pPr>
            <a:r>
              <a:rPr lang="en-US" err="1">
                <a:latin typeface="Lato"/>
                <a:ea typeface="Lato"/>
                <a:cs typeface="Lato"/>
              </a:rPr>
              <a:t>Phân</a:t>
            </a:r>
            <a:r>
              <a:rPr lang="en-US">
                <a:latin typeface="Lato"/>
                <a:ea typeface="Lato"/>
                <a:cs typeface="Lato"/>
              </a:rPr>
              <a:t> </a:t>
            </a:r>
            <a:r>
              <a:rPr lang="en-US" err="1">
                <a:latin typeface="Lato"/>
                <a:ea typeface="Lato"/>
                <a:cs typeface="Lato"/>
              </a:rPr>
              <a:t>bố</a:t>
            </a:r>
            <a:r>
              <a:rPr lang="en-US">
                <a:latin typeface="Lato"/>
                <a:ea typeface="Lato"/>
                <a:cs typeface="Lato"/>
              </a:rPr>
              <a:t>: </a:t>
            </a:r>
            <a:r>
              <a:rPr lang="en-US" err="1">
                <a:latin typeface="Lato"/>
                <a:ea typeface="Lato"/>
                <a:cs typeface="Lato"/>
              </a:rPr>
              <a:t>Biên</a:t>
            </a:r>
            <a:r>
              <a:rPr lang="en-US">
                <a:latin typeface="Lato"/>
                <a:ea typeface="Lato"/>
                <a:cs typeface="Lato"/>
              </a:rPr>
              <a:t> </a:t>
            </a:r>
            <a:r>
              <a:rPr lang="en-US" err="1">
                <a:latin typeface="Lato"/>
                <a:ea typeface="Lato"/>
                <a:cs typeface="Lato"/>
              </a:rPr>
              <a:t>độ</a:t>
            </a:r>
            <a:r>
              <a:rPr lang="en-US">
                <a:latin typeface="Lato"/>
                <a:ea typeface="Lato"/>
                <a:cs typeface="Lato"/>
              </a:rPr>
              <a:t> </a:t>
            </a:r>
            <a:r>
              <a:rPr lang="en-US" err="1">
                <a:latin typeface="Lato"/>
                <a:ea typeface="Lato"/>
                <a:cs typeface="Lato"/>
              </a:rPr>
              <a:t>theo</a:t>
            </a:r>
            <a:r>
              <a:rPr lang="en-US">
                <a:latin typeface="Lato"/>
                <a:ea typeface="Lato"/>
                <a:cs typeface="Lato"/>
              </a:rPr>
              <a:t> </a:t>
            </a:r>
            <a:r>
              <a:rPr lang="en-US" err="1">
                <a:latin typeface="Lato"/>
                <a:ea typeface="Lato"/>
                <a:cs typeface="Lato"/>
              </a:rPr>
              <a:t>phân</a:t>
            </a:r>
            <a:r>
              <a:rPr lang="en-US">
                <a:latin typeface="Lato"/>
                <a:ea typeface="Lato"/>
                <a:cs typeface="Lato"/>
              </a:rPr>
              <a:t> </a:t>
            </a:r>
            <a:r>
              <a:rPr lang="en-US" err="1">
                <a:latin typeface="Lato"/>
                <a:ea typeface="Lato"/>
                <a:cs typeface="Lato"/>
              </a:rPr>
              <a:t>bố</a:t>
            </a:r>
            <a:r>
              <a:rPr lang="en-US">
                <a:latin typeface="Lato"/>
                <a:ea typeface="Lato"/>
                <a:cs typeface="Lato"/>
              </a:rPr>
              <a:t> Rayleigh (worst-case scenario).</a:t>
            </a:r>
          </a:p>
          <a:p>
            <a:pPr>
              <a:buFont typeface="Arial"/>
              <a:buChar char="•"/>
            </a:pPr>
            <a:r>
              <a:rPr lang="en-US">
                <a:latin typeface="Lato"/>
                <a:ea typeface="Lato"/>
                <a:cs typeface="Lato"/>
              </a:rPr>
              <a:t>Công </a:t>
            </a:r>
            <a:r>
              <a:rPr lang="en-US" err="1">
                <a:latin typeface="Lato"/>
                <a:ea typeface="Lato"/>
                <a:cs typeface="Lato"/>
              </a:rPr>
              <a:t>thức</a:t>
            </a:r>
            <a:r>
              <a:rPr lang="en-US">
                <a:latin typeface="Lato"/>
                <a:ea typeface="Lato"/>
                <a:cs typeface="Lato"/>
              </a:rPr>
              <a:t> PDF: </a:t>
            </a:r>
          </a:p>
          <a:p>
            <a:pPr>
              <a:buFont typeface="Arial"/>
              <a:buChar char="•"/>
            </a:pPr>
            <a:endParaRPr lang="en-US"/>
          </a:p>
          <a:p>
            <a:pPr marL="0" indent="0">
              <a:buNone/>
            </a:pPr>
            <a:endParaRPr lang="en-US"/>
          </a:p>
        </p:txBody>
      </p:sp>
      <p:pic>
        <p:nvPicPr>
          <p:cNvPr id="5" name="Picture 4">
            <a:extLst>
              <a:ext uri="{FF2B5EF4-FFF2-40B4-BE49-F238E27FC236}">
                <a16:creationId xmlns:a16="http://schemas.microsoft.com/office/drawing/2014/main" id="{623B926B-0F7E-F468-8A73-00112D553069}"/>
              </a:ext>
            </a:extLst>
          </p:cNvPr>
          <p:cNvPicPr>
            <a:picLocks noChangeAspect="1"/>
          </p:cNvPicPr>
          <p:nvPr/>
        </p:nvPicPr>
        <p:blipFill>
          <a:blip r:embed="rId2"/>
          <a:stretch>
            <a:fillRect/>
          </a:stretch>
        </p:blipFill>
        <p:spPr>
          <a:xfrm>
            <a:off x="2965211" y="4152638"/>
            <a:ext cx="6261578" cy="1485899"/>
          </a:xfrm>
          <a:prstGeom prst="rect">
            <a:avLst/>
          </a:prstGeom>
        </p:spPr>
      </p:pic>
    </p:spTree>
    <p:extLst>
      <p:ext uri="{BB962C8B-B14F-4D97-AF65-F5344CB8AC3E}">
        <p14:creationId xmlns:p14="http://schemas.microsoft.com/office/powerpoint/2010/main" val="37372737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6E615-4A82-8EFD-CAAD-D9F651C71687}"/>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98F868-3581-AA59-BC2D-D56CDF498F72}"/>
              </a:ext>
            </a:extLst>
          </p:cNvPr>
          <p:cNvSpPr>
            <a:spLocks noGrp="1"/>
          </p:cNvSpPr>
          <p:nvPr>
            <p:ph type="sldNum" sz="quarter" idx="12"/>
          </p:nvPr>
        </p:nvSpPr>
        <p:spPr/>
        <p:txBody>
          <a:bodyPr/>
          <a:lstStyle/>
          <a:p>
            <a:fld id="{9EA0BE3B-158A-4EDF-80DC-E394A0D1600F}" type="slidenum">
              <a:rPr lang="en-US" smtClean="0"/>
              <a:pPr/>
              <a:t>14</a:t>
            </a:fld>
            <a:endParaRPr lang="en-US"/>
          </a:p>
        </p:txBody>
      </p:sp>
      <p:sp>
        <p:nvSpPr>
          <p:cNvPr id="3" name="Title 2">
            <a:extLst>
              <a:ext uri="{FF2B5EF4-FFF2-40B4-BE49-F238E27FC236}">
                <a16:creationId xmlns:a16="http://schemas.microsoft.com/office/drawing/2014/main" id="{0A1AFDEC-B088-9091-A9DB-97B71D230652}"/>
              </a:ext>
            </a:extLst>
          </p:cNvPr>
          <p:cNvSpPr>
            <a:spLocks noGrp="1"/>
          </p:cNvSpPr>
          <p:nvPr>
            <p:ph type="title"/>
          </p:nvPr>
        </p:nvSpPr>
        <p:spPr/>
        <p:txBody>
          <a:bodyPr lIns="91440" tIns="45720" rIns="91440" bIns="45720" anchor="t"/>
          <a:lstStyle/>
          <a:p>
            <a:r>
              <a:rPr lang="en-US" err="1">
                <a:latin typeface="Lato"/>
                <a:ea typeface="Lato"/>
                <a:cs typeface="Lato"/>
              </a:rPr>
              <a:t>Mô</a:t>
            </a:r>
            <a:r>
              <a:rPr lang="en-US">
                <a:latin typeface="Lato"/>
                <a:ea typeface="Lato"/>
                <a:cs typeface="Lato"/>
              </a:rPr>
              <a:t> </a:t>
            </a:r>
            <a:r>
              <a:rPr lang="en-US" err="1">
                <a:latin typeface="Lato"/>
                <a:ea typeface="Lato"/>
                <a:cs typeface="Lato"/>
              </a:rPr>
              <a:t>hình</a:t>
            </a:r>
            <a:r>
              <a:rPr lang="en-US">
                <a:latin typeface="Lato"/>
                <a:ea typeface="Lato"/>
                <a:cs typeface="Lato"/>
              </a:rPr>
              <a:t> </a:t>
            </a:r>
            <a:r>
              <a:rPr lang="en-US" err="1">
                <a:latin typeface="Lato"/>
                <a:ea typeface="Lato"/>
                <a:cs typeface="Lato"/>
              </a:rPr>
              <a:t>kênh</a:t>
            </a:r>
            <a:r>
              <a:rPr lang="en-US">
                <a:latin typeface="Lato"/>
                <a:ea typeface="Lato"/>
                <a:cs typeface="Lato"/>
              </a:rPr>
              <a:t> Fading Rayleigh + </a:t>
            </a:r>
            <a:r>
              <a:rPr lang="en-US" err="1">
                <a:latin typeface="Lato"/>
                <a:ea typeface="Lato"/>
                <a:cs typeface="Lato"/>
              </a:rPr>
              <a:t>Nhiễu</a:t>
            </a:r>
            <a:r>
              <a:rPr lang="en-US">
                <a:latin typeface="Lato"/>
                <a:ea typeface="Lato"/>
                <a:cs typeface="Lato"/>
              </a:rPr>
              <a:t> </a:t>
            </a:r>
            <a:r>
              <a:rPr lang="en-US" err="1">
                <a:latin typeface="Lato"/>
                <a:ea typeface="Lato"/>
                <a:cs typeface="Lato"/>
              </a:rPr>
              <a:t>trắng</a:t>
            </a:r>
            <a:r>
              <a:rPr lang="en-US">
                <a:latin typeface="Lato"/>
                <a:ea typeface="Lato"/>
                <a:cs typeface="Lato"/>
              </a:rPr>
              <a:t> (AWGN)</a:t>
            </a:r>
          </a:p>
        </p:txBody>
      </p:sp>
      <p:sp>
        <p:nvSpPr>
          <p:cNvPr id="4" name="Content Placeholder 3">
            <a:extLst>
              <a:ext uri="{FF2B5EF4-FFF2-40B4-BE49-F238E27FC236}">
                <a16:creationId xmlns:a16="http://schemas.microsoft.com/office/drawing/2014/main" id="{EFBB9BB7-782E-F481-7187-633FADCBFBA5}"/>
              </a:ext>
            </a:extLst>
          </p:cNvPr>
          <p:cNvSpPr>
            <a:spLocks noGrp="1"/>
          </p:cNvSpPr>
          <p:nvPr>
            <p:ph sz="quarter" idx="13"/>
          </p:nvPr>
        </p:nvSpPr>
        <p:spPr>
          <a:xfrm>
            <a:off x="338736" y="1058844"/>
            <a:ext cx="5575104" cy="4909124"/>
          </a:xfrm>
        </p:spPr>
        <p:txBody>
          <a:bodyPr lIns="91440" tIns="45720" rIns="91440" bIns="45720" anchor="t"/>
          <a:lstStyle/>
          <a:p>
            <a:pPr>
              <a:buFont typeface="Arial"/>
              <a:buChar char="•"/>
            </a:pPr>
            <a:r>
              <a:rPr lang="en-US" err="1">
                <a:latin typeface="Lato"/>
                <a:ea typeface="Lato"/>
                <a:cs typeface="Lato"/>
              </a:rPr>
              <a:t>Biên</a:t>
            </a:r>
            <a:r>
              <a:rPr lang="en-US">
                <a:latin typeface="Lato"/>
                <a:ea typeface="Lato"/>
                <a:cs typeface="Lato"/>
              </a:rPr>
              <a:t> </a:t>
            </a:r>
            <a:r>
              <a:rPr lang="en-US" err="1">
                <a:latin typeface="Lato"/>
                <a:ea typeface="Lato"/>
                <a:cs typeface="Lato"/>
              </a:rPr>
              <a:t>độ</a:t>
            </a:r>
            <a:r>
              <a:rPr lang="en-US">
                <a:latin typeface="Lato"/>
                <a:ea typeface="Lato"/>
                <a:cs typeface="Lato"/>
              </a:rPr>
              <a:t> dao động mạnh quanh giá trị trung bình (thang dB).</a:t>
            </a:r>
          </a:p>
          <a:p>
            <a:pPr>
              <a:buFont typeface="Arial"/>
              <a:buChar char="•"/>
            </a:pPr>
            <a:r>
              <a:rPr lang="en-US">
                <a:latin typeface="Lato"/>
                <a:ea typeface="Lato"/>
                <a:cs typeface="Lato"/>
              </a:rPr>
              <a:t>Deep Fade: </a:t>
            </a:r>
            <a:r>
              <a:rPr lang="en-US" err="1">
                <a:latin typeface="Lato"/>
                <a:ea typeface="Lato"/>
                <a:cs typeface="Lato"/>
              </a:rPr>
              <a:t>Điểm</a:t>
            </a:r>
            <a:r>
              <a:rPr lang="en-US">
                <a:latin typeface="Lato"/>
                <a:ea typeface="Lato"/>
                <a:cs typeface="Lato"/>
              </a:rPr>
              <a:t> pha đinh sâu (giảm -25dB), gây lỗi chùm (burst errors).</a:t>
            </a:r>
            <a:endParaRPr lang="en-US"/>
          </a:p>
          <a:p>
            <a:pPr>
              <a:buFont typeface="Arial"/>
              <a:buChar char="•"/>
            </a:pPr>
            <a:r>
              <a:rPr lang="en-US">
                <a:latin typeface="Lato"/>
                <a:ea typeface="Lato"/>
                <a:cs typeface="Lato"/>
              </a:rPr>
              <a:t>Lý do: Giao thoa hủy giữa các tia đa đường.</a:t>
            </a:r>
            <a:endParaRPr lang="en-US"/>
          </a:p>
          <a:p>
            <a:pPr>
              <a:buFont typeface="Arial"/>
              <a:buChar char="•"/>
            </a:pPr>
            <a:r>
              <a:rPr lang="en-US" err="1">
                <a:latin typeface="Lato"/>
                <a:ea typeface="Lato"/>
                <a:cs typeface="Lato"/>
              </a:rPr>
              <a:t>Ảnh</a:t>
            </a:r>
            <a:r>
              <a:rPr lang="en-US">
                <a:latin typeface="Lato"/>
                <a:ea typeface="Lato"/>
                <a:cs typeface="Lato"/>
              </a:rPr>
              <a:t> </a:t>
            </a:r>
            <a:r>
              <a:rPr lang="en-US" err="1">
                <a:latin typeface="Lato"/>
                <a:ea typeface="Lato"/>
                <a:cs typeface="Lato"/>
              </a:rPr>
              <a:t>hưởng</a:t>
            </a:r>
            <a:r>
              <a:rPr lang="en-US">
                <a:latin typeface="Lato"/>
                <a:ea typeface="Lato"/>
                <a:cs typeface="Lato"/>
              </a:rPr>
              <a:t>: SNR giảm đột ngột, cần kỹ thuật khắc phục như MIMO (độ lợi phân tập).</a:t>
            </a:r>
            <a:endParaRPr lang="en-US"/>
          </a:p>
          <a:p>
            <a:pPr marL="0" indent="0">
              <a:buNone/>
            </a:pPr>
            <a:endParaRPr lang="en-US"/>
          </a:p>
        </p:txBody>
      </p:sp>
      <p:pic>
        <p:nvPicPr>
          <p:cNvPr id="8" name="Picture 7" descr="Rayleigh Fading Envelope. | Download Scientific Diagram">
            <a:extLst>
              <a:ext uri="{FF2B5EF4-FFF2-40B4-BE49-F238E27FC236}">
                <a16:creationId xmlns:a16="http://schemas.microsoft.com/office/drawing/2014/main" id="{4E385005-6179-EB95-676F-0941FB8C203A}"/>
              </a:ext>
            </a:extLst>
          </p:cNvPr>
          <p:cNvPicPr>
            <a:picLocks noChangeAspect="1"/>
          </p:cNvPicPr>
          <p:nvPr/>
        </p:nvPicPr>
        <p:blipFill>
          <a:blip r:embed="rId2"/>
          <a:stretch>
            <a:fillRect/>
          </a:stretch>
        </p:blipFill>
        <p:spPr>
          <a:xfrm>
            <a:off x="6441967" y="1055448"/>
            <a:ext cx="4756889" cy="2868199"/>
          </a:xfrm>
          <a:prstGeom prst="rect">
            <a:avLst/>
          </a:prstGeom>
        </p:spPr>
      </p:pic>
    </p:spTree>
    <p:extLst>
      <p:ext uri="{BB962C8B-B14F-4D97-AF65-F5344CB8AC3E}">
        <p14:creationId xmlns:p14="http://schemas.microsoft.com/office/powerpoint/2010/main" val="22315385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04C3C7-BDE0-6986-55F5-5E19B68BA21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1494B15-67B2-7645-0D8F-7B308D9B40FA}"/>
              </a:ext>
            </a:extLst>
          </p:cNvPr>
          <p:cNvSpPr>
            <a:spLocks noGrp="1"/>
          </p:cNvSpPr>
          <p:nvPr>
            <p:ph type="sldNum" sz="quarter" idx="12"/>
          </p:nvPr>
        </p:nvSpPr>
        <p:spPr/>
        <p:txBody>
          <a:bodyPr/>
          <a:lstStyle/>
          <a:p>
            <a:fld id="{9EA0BE3B-158A-4EDF-80DC-E394A0D1600F}" type="slidenum">
              <a:rPr lang="en-US" smtClean="0"/>
              <a:pPr/>
              <a:t>15</a:t>
            </a:fld>
            <a:endParaRPr lang="en-US"/>
          </a:p>
        </p:txBody>
      </p:sp>
      <p:sp>
        <p:nvSpPr>
          <p:cNvPr id="3" name="Title 2">
            <a:extLst>
              <a:ext uri="{FF2B5EF4-FFF2-40B4-BE49-F238E27FC236}">
                <a16:creationId xmlns:a16="http://schemas.microsoft.com/office/drawing/2014/main" id="{29EA717B-0ED4-25EF-4FFF-BDDBBA870F57}"/>
              </a:ext>
            </a:extLst>
          </p:cNvPr>
          <p:cNvSpPr>
            <a:spLocks noGrp="1"/>
          </p:cNvSpPr>
          <p:nvPr>
            <p:ph type="title"/>
          </p:nvPr>
        </p:nvSpPr>
        <p:spPr/>
        <p:txBody>
          <a:bodyPr/>
          <a:lstStyle/>
          <a:p>
            <a:r>
              <a:rPr lang="en-US" dirty="0" err="1"/>
              <a:t>Mô</a:t>
            </a:r>
            <a:r>
              <a:rPr lang="en-US" dirty="0"/>
              <a:t> </a:t>
            </a:r>
            <a:r>
              <a:rPr lang="en-US" dirty="0" err="1"/>
              <a:t>hình</a:t>
            </a:r>
            <a:r>
              <a:rPr lang="en-US" dirty="0"/>
              <a:t> </a:t>
            </a:r>
            <a:r>
              <a:rPr lang="en-US" dirty="0" err="1"/>
              <a:t>kênh</a:t>
            </a:r>
            <a:r>
              <a:rPr lang="en-US" dirty="0"/>
              <a:t> Fading Rayleigh + </a:t>
            </a:r>
            <a:r>
              <a:rPr lang="en-US" dirty="0" err="1"/>
              <a:t>Nhiễu</a:t>
            </a:r>
            <a:r>
              <a:rPr lang="en-US" dirty="0"/>
              <a:t> </a:t>
            </a:r>
            <a:r>
              <a:rPr lang="en-US" dirty="0" err="1"/>
              <a:t>trắng</a:t>
            </a:r>
            <a:r>
              <a:rPr lang="en-US" dirty="0"/>
              <a:t> (AWGN)</a:t>
            </a:r>
          </a:p>
        </p:txBody>
      </p:sp>
      <p:sp>
        <p:nvSpPr>
          <p:cNvPr id="4" name="Content Placeholder 3">
            <a:extLst>
              <a:ext uri="{FF2B5EF4-FFF2-40B4-BE49-F238E27FC236}">
                <a16:creationId xmlns:a16="http://schemas.microsoft.com/office/drawing/2014/main" id="{B2B17E35-5549-A449-70E9-CBAE19842613}"/>
              </a:ext>
            </a:extLst>
          </p:cNvPr>
          <p:cNvSpPr>
            <a:spLocks noGrp="1"/>
          </p:cNvSpPr>
          <p:nvPr>
            <p:ph sz="quarter" idx="13"/>
          </p:nvPr>
        </p:nvSpPr>
        <p:spPr>
          <a:xfrm>
            <a:off x="338736" y="1058844"/>
            <a:ext cx="5575104" cy="4909124"/>
          </a:xfrm>
        </p:spPr>
        <p:txBody>
          <a:bodyPr lIns="91440" tIns="45720" rIns="91440" bIns="45720" anchor="t"/>
          <a:lstStyle/>
          <a:p>
            <a:pPr>
              <a:buFont typeface="Arial"/>
              <a:buChar char="•"/>
            </a:pPr>
            <a:r>
              <a:rPr lang="en-US">
                <a:latin typeface="Lato"/>
                <a:ea typeface="Lato"/>
                <a:cs typeface="Lato"/>
              </a:rPr>
              <a:t>WGN: </a:t>
            </a:r>
            <a:r>
              <a:rPr lang="en-US" err="1">
                <a:latin typeface="Lato"/>
                <a:ea typeface="Lato"/>
                <a:cs typeface="Lato"/>
              </a:rPr>
              <a:t>Nhiễu</a:t>
            </a:r>
            <a:r>
              <a:rPr lang="en-US">
                <a:latin typeface="Lato"/>
                <a:ea typeface="Lato"/>
                <a:cs typeface="Lato"/>
              </a:rPr>
              <a:t> </a:t>
            </a:r>
            <a:r>
              <a:rPr lang="en-US" err="1">
                <a:latin typeface="Lato"/>
                <a:ea typeface="Lato"/>
                <a:cs typeface="Lato"/>
              </a:rPr>
              <a:t>nền</a:t>
            </a:r>
            <a:r>
              <a:rPr lang="en-US">
                <a:latin typeface="Lato"/>
                <a:ea typeface="Lato"/>
                <a:cs typeface="Lato"/>
              </a:rPr>
              <a:t> cơ bản, cộng trực tiếp vào tín hiệu.</a:t>
            </a:r>
            <a:endParaRPr lang="en-US"/>
          </a:p>
          <a:p>
            <a:pPr>
              <a:buFont typeface="Arial"/>
              <a:buChar char="•"/>
            </a:pPr>
            <a:r>
              <a:rPr lang="en-US" err="1">
                <a:latin typeface="Lato"/>
                <a:ea typeface="Lato"/>
                <a:cs typeface="Lato"/>
              </a:rPr>
              <a:t>Đặc</a:t>
            </a:r>
            <a:r>
              <a:rPr lang="en-US">
                <a:latin typeface="Lato"/>
                <a:ea typeface="Lato"/>
                <a:cs typeface="Lato"/>
              </a:rPr>
              <a:t> </a:t>
            </a:r>
            <a:r>
              <a:rPr lang="en-US" err="1">
                <a:latin typeface="Lato"/>
                <a:ea typeface="Lato"/>
                <a:cs typeface="Lato"/>
              </a:rPr>
              <a:t>tính</a:t>
            </a:r>
            <a:r>
              <a:rPr lang="en-US">
                <a:latin typeface="Lato"/>
                <a:ea typeface="Lato"/>
                <a:cs typeface="Lato"/>
              </a:rPr>
              <a:t>: "White" – Mật độ phổ công suất hằng số trên dải tần; "Gaussian" – Biên độ theo phân bố chuẩn.</a:t>
            </a:r>
            <a:endParaRPr lang="en-US"/>
          </a:p>
          <a:p>
            <a:pPr>
              <a:buFont typeface="Arial"/>
              <a:buChar char="•"/>
            </a:pPr>
            <a:r>
              <a:rPr lang="en-US" err="1">
                <a:latin typeface="Lato"/>
                <a:ea typeface="Lato"/>
                <a:cs typeface="Lato"/>
              </a:rPr>
              <a:t>Nguồn</a:t>
            </a:r>
            <a:r>
              <a:rPr lang="en-US">
                <a:latin typeface="Lato"/>
                <a:ea typeface="Lato"/>
                <a:cs typeface="Lato"/>
              </a:rPr>
              <a:t> </a:t>
            </a:r>
            <a:r>
              <a:rPr lang="en-US" err="1">
                <a:latin typeface="Lato"/>
                <a:ea typeface="Lato"/>
                <a:cs typeface="Lato"/>
              </a:rPr>
              <a:t>gốc</a:t>
            </a:r>
            <a:r>
              <a:rPr lang="en-US">
                <a:latin typeface="Lato"/>
                <a:ea typeface="Lato"/>
                <a:cs typeface="Lato"/>
              </a:rPr>
              <a:t>: </a:t>
            </a:r>
            <a:r>
              <a:rPr lang="en-US" err="1">
                <a:latin typeface="Lato"/>
                <a:ea typeface="Lato"/>
                <a:cs typeface="Lato"/>
              </a:rPr>
              <a:t>Chuyển</a:t>
            </a:r>
            <a:r>
              <a:rPr lang="en-US">
                <a:latin typeface="Lato"/>
                <a:ea typeface="Lato"/>
                <a:cs typeface="Lato"/>
              </a:rPr>
              <a:t> động nhiệt điện tử trong linh kiện, bức xạ nền vũ trụ.</a:t>
            </a:r>
            <a:endParaRPr lang="en-US"/>
          </a:p>
          <a:p>
            <a:pPr>
              <a:buFont typeface="Arial"/>
              <a:buChar char="•"/>
            </a:pPr>
            <a:r>
              <a:rPr lang="en-US" err="1">
                <a:latin typeface="Lato"/>
                <a:ea typeface="Lato"/>
                <a:cs typeface="Lato"/>
              </a:rPr>
              <a:t>Kết</a:t>
            </a:r>
            <a:r>
              <a:rPr lang="en-US">
                <a:latin typeface="Lato"/>
                <a:ea typeface="Lato"/>
                <a:cs typeface="Lato"/>
              </a:rPr>
              <a:t> </a:t>
            </a:r>
            <a:r>
              <a:rPr lang="en-US" err="1">
                <a:latin typeface="Lato"/>
                <a:ea typeface="Lato"/>
                <a:cs typeface="Lato"/>
              </a:rPr>
              <a:t>hợp</a:t>
            </a:r>
            <a:r>
              <a:rPr lang="en-US">
                <a:latin typeface="Lato"/>
                <a:ea typeface="Lato"/>
                <a:cs typeface="Lato"/>
              </a:rPr>
              <a:t> </a:t>
            </a:r>
            <a:r>
              <a:rPr lang="en-US" err="1">
                <a:latin typeface="Lato"/>
                <a:ea typeface="Lato"/>
                <a:cs typeface="Lato"/>
              </a:rPr>
              <a:t>với</a:t>
            </a:r>
            <a:r>
              <a:rPr lang="en-US">
                <a:latin typeface="Lato"/>
                <a:ea typeface="Lato"/>
                <a:cs typeface="Lato"/>
              </a:rPr>
              <a:t> Rayleigh: Mô phỏng thực tế (fading + nhiễu ngẫu nhiên).</a:t>
            </a:r>
            <a:endParaRPr lang="en-US"/>
          </a:p>
          <a:p>
            <a:pPr>
              <a:buFont typeface="Arial"/>
              <a:buChar char="•"/>
            </a:pPr>
            <a:endParaRPr lang="en-US"/>
          </a:p>
          <a:p>
            <a:pPr marL="0" indent="0">
              <a:buNone/>
            </a:pPr>
            <a:endParaRPr lang="en-US"/>
          </a:p>
        </p:txBody>
      </p:sp>
      <p:pic>
        <p:nvPicPr>
          <p:cNvPr id="5" name="Picture 4" descr="Additive White Gaussian Noise (AWGN) | Wireless Pi">
            <a:extLst>
              <a:ext uri="{FF2B5EF4-FFF2-40B4-BE49-F238E27FC236}">
                <a16:creationId xmlns:a16="http://schemas.microsoft.com/office/drawing/2014/main" id="{DA48BF33-5DF2-E816-4123-5D7C68DCD0B2}"/>
              </a:ext>
            </a:extLst>
          </p:cNvPr>
          <p:cNvPicPr>
            <a:picLocks noChangeAspect="1"/>
          </p:cNvPicPr>
          <p:nvPr/>
        </p:nvPicPr>
        <p:blipFill>
          <a:blip r:embed="rId2"/>
          <a:stretch>
            <a:fillRect/>
          </a:stretch>
        </p:blipFill>
        <p:spPr>
          <a:xfrm>
            <a:off x="6091825" y="1062302"/>
            <a:ext cx="5404980" cy="4221915"/>
          </a:xfrm>
          <a:prstGeom prst="rect">
            <a:avLst/>
          </a:prstGeom>
        </p:spPr>
      </p:pic>
    </p:spTree>
    <p:extLst>
      <p:ext uri="{BB962C8B-B14F-4D97-AF65-F5344CB8AC3E}">
        <p14:creationId xmlns:p14="http://schemas.microsoft.com/office/powerpoint/2010/main" val="3231479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62477-010F-EAA7-9D7E-6EBBAF3BE524}"/>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478F2F-5425-8A1D-3418-062C450ECC5A}"/>
              </a:ext>
            </a:extLst>
          </p:cNvPr>
          <p:cNvSpPr>
            <a:spLocks noGrp="1"/>
          </p:cNvSpPr>
          <p:nvPr>
            <p:ph type="sldNum" sz="quarter" idx="12"/>
          </p:nvPr>
        </p:nvSpPr>
        <p:spPr/>
        <p:txBody>
          <a:bodyPr/>
          <a:lstStyle/>
          <a:p>
            <a:fld id="{9EA0BE3B-158A-4EDF-80DC-E394A0D1600F}" type="slidenum">
              <a:rPr lang="en-US" smtClean="0"/>
              <a:pPr/>
              <a:t>16</a:t>
            </a:fld>
            <a:endParaRPr lang="en-US"/>
          </a:p>
        </p:txBody>
      </p:sp>
      <p:sp>
        <p:nvSpPr>
          <p:cNvPr id="3" name="Title 2">
            <a:extLst>
              <a:ext uri="{FF2B5EF4-FFF2-40B4-BE49-F238E27FC236}">
                <a16:creationId xmlns:a16="http://schemas.microsoft.com/office/drawing/2014/main" id="{F2E088E3-07EC-CD70-06DC-B8BABCCF3A3D}"/>
              </a:ext>
            </a:extLst>
          </p:cNvPr>
          <p:cNvSpPr>
            <a:spLocks noGrp="1"/>
          </p:cNvSpPr>
          <p:nvPr>
            <p:ph type="title"/>
          </p:nvPr>
        </p:nvSpPr>
        <p:spPr/>
        <p:txBody>
          <a:bodyPr/>
          <a:lstStyle/>
          <a:p>
            <a:r>
              <a:rPr lang="en-US" dirty="0" err="1"/>
              <a:t>Mô</a:t>
            </a:r>
            <a:r>
              <a:rPr lang="en-US" dirty="0"/>
              <a:t> </a:t>
            </a:r>
            <a:r>
              <a:rPr lang="en-US" dirty="0" err="1"/>
              <a:t>hình</a:t>
            </a:r>
            <a:r>
              <a:rPr lang="en-US" dirty="0"/>
              <a:t> </a:t>
            </a:r>
            <a:r>
              <a:rPr lang="en-US" dirty="0" err="1"/>
              <a:t>kênh</a:t>
            </a:r>
            <a:r>
              <a:rPr lang="en-US" dirty="0"/>
              <a:t> Fading Rayleigh + </a:t>
            </a:r>
            <a:r>
              <a:rPr lang="en-US" dirty="0" err="1"/>
              <a:t>Nhiễu</a:t>
            </a:r>
            <a:r>
              <a:rPr lang="en-US" dirty="0"/>
              <a:t> </a:t>
            </a:r>
            <a:r>
              <a:rPr lang="en-US" dirty="0" err="1"/>
              <a:t>trắng</a:t>
            </a:r>
            <a:r>
              <a:rPr lang="en-US" dirty="0"/>
              <a:t> (AWGN)</a:t>
            </a:r>
          </a:p>
        </p:txBody>
      </p:sp>
      <p:sp>
        <p:nvSpPr>
          <p:cNvPr id="4" name="Content Placeholder 3">
            <a:extLst>
              <a:ext uri="{FF2B5EF4-FFF2-40B4-BE49-F238E27FC236}">
                <a16:creationId xmlns:a16="http://schemas.microsoft.com/office/drawing/2014/main" id="{7698DBFB-AA8A-A738-44DD-44B5873CF02C}"/>
              </a:ext>
            </a:extLst>
          </p:cNvPr>
          <p:cNvSpPr>
            <a:spLocks noGrp="1"/>
          </p:cNvSpPr>
          <p:nvPr>
            <p:ph sz="quarter" idx="13"/>
          </p:nvPr>
        </p:nvSpPr>
        <p:spPr>
          <a:xfrm>
            <a:off x="516188" y="1184104"/>
            <a:ext cx="5575104" cy="4909124"/>
          </a:xfrm>
        </p:spPr>
        <p:txBody>
          <a:bodyPr lIns="91440" tIns="45720" rIns="91440" bIns="45720" anchor="t"/>
          <a:lstStyle/>
          <a:p>
            <a:pPr>
              <a:buFont typeface="Arial"/>
              <a:buChar char="•"/>
            </a:pPr>
            <a:r>
              <a:rPr lang="en-US" err="1">
                <a:latin typeface="Lato"/>
                <a:ea typeface="Lato"/>
                <a:cs typeface="Lato"/>
              </a:rPr>
              <a:t>Ảnh</a:t>
            </a:r>
            <a:r>
              <a:rPr lang="en-US">
                <a:latin typeface="Lato"/>
                <a:ea typeface="Lato"/>
                <a:cs typeface="Lato"/>
              </a:rPr>
              <a:t> </a:t>
            </a:r>
            <a:r>
              <a:rPr lang="en-US" err="1">
                <a:latin typeface="Lato"/>
                <a:ea typeface="Lato"/>
                <a:cs typeface="Lato"/>
              </a:rPr>
              <a:t>hưởng</a:t>
            </a:r>
            <a:r>
              <a:rPr lang="en-US">
                <a:latin typeface="Lato"/>
                <a:ea typeface="Lato"/>
                <a:cs typeface="Lato"/>
              </a:rPr>
              <a:t>: </a:t>
            </a:r>
            <a:r>
              <a:rPr lang="en-US" err="1">
                <a:latin typeface="Lato"/>
                <a:ea typeface="Lato"/>
                <a:cs typeface="Lato"/>
              </a:rPr>
              <a:t>Tăng</a:t>
            </a:r>
            <a:r>
              <a:rPr lang="en-US">
                <a:latin typeface="Lato"/>
                <a:ea typeface="Lato"/>
                <a:cs typeface="Lato"/>
              </a:rPr>
              <a:t> BER/SER (lỗi bit/symbol), đặc biệt ở deep fade và SNR thấp.</a:t>
            </a:r>
            <a:endParaRPr lang="en-US"/>
          </a:p>
          <a:p>
            <a:pPr>
              <a:buFont typeface="Arial"/>
              <a:buChar char="•"/>
            </a:pPr>
            <a:r>
              <a:rPr lang="en-US">
                <a:latin typeface="Lato"/>
                <a:ea typeface="Lato"/>
                <a:cs typeface="Lato"/>
              </a:rPr>
              <a:t>Trong </a:t>
            </a:r>
            <a:r>
              <a:rPr lang="en-US" err="1">
                <a:latin typeface="Lato"/>
                <a:ea typeface="Lato"/>
                <a:cs typeface="Lato"/>
              </a:rPr>
              <a:t>đề</a:t>
            </a:r>
            <a:r>
              <a:rPr lang="en-US">
                <a:latin typeface="Lato"/>
                <a:ea typeface="Lato"/>
                <a:cs typeface="Lato"/>
              </a:rPr>
              <a:t> </a:t>
            </a:r>
            <a:r>
              <a:rPr lang="en-US" err="1">
                <a:latin typeface="Lato"/>
                <a:ea typeface="Lato"/>
                <a:cs typeface="Lato"/>
              </a:rPr>
              <a:t>tài</a:t>
            </a:r>
            <a:r>
              <a:rPr lang="en-US">
                <a:latin typeface="Lato"/>
                <a:ea typeface="Lato"/>
                <a:cs typeface="Lato"/>
              </a:rPr>
              <a:t>: Kênh Rayleigh + AWGN làm giảm chất lượng MIMO-OFDM 16-QAM.</a:t>
            </a:r>
            <a:endParaRPr lang="en-US"/>
          </a:p>
          <a:p>
            <a:pPr>
              <a:buFont typeface="Arial"/>
              <a:buChar char="•"/>
            </a:pPr>
            <a:r>
              <a:rPr lang="en-US" err="1">
                <a:latin typeface="Lato"/>
                <a:ea typeface="Lato"/>
                <a:cs typeface="Lato"/>
              </a:rPr>
              <a:t>Khắc</a:t>
            </a:r>
            <a:r>
              <a:rPr lang="en-US">
                <a:latin typeface="Lato"/>
                <a:ea typeface="Lato"/>
                <a:cs typeface="Lato"/>
              </a:rPr>
              <a:t> </a:t>
            </a:r>
            <a:r>
              <a:rPr lang="en-US" err="1">
                <a:latin typeface="Lato"/>
                <a:ea typeface="Lato"/>
                <a:cs typeface="Lato"/>
              </a:rPr>
              <a:t>phục</a:t>
            </a:r>
            <a:r>
              <a:rPr lang="en-US">
                <a:latin typeface="Lato"/>
                <a:ea typeface="Lato"/>
                <a:cs typeface="Lato"/>
              </a:rPr>
              <a:t>: MIMO (độ lợi phân tập Alamouti), OFDM (CP chống ISI), Turbo Code (sửa lỗi).</a:t>
            </a:r>
            <a:endParaRPr lang="en-US"/>
          </a:p>
          <a:p>
            <a:pPr>
              <a:buFont typeface="Arial"/>
              <a:buChar char="•"/>
            </a:pPr>
            <a:r>
              <a:rPr lang="en-US">
                <a:latin typeface="Lato"/>
                <a:ea typeface="Lato"/>
                <a:cs typeface="Lato"/>
              </a:rPr>
              <a:t>So </a:t>
            </a:r>
            <a:r>
              <a:rPr lang="en-US" err="1">
                <a:latin typeface="Lato"/>
                <a:ea typeface="Lato"/>
                <a:cs typeface="Lato"/>
              </a:rPr>
              <a:t>sánh</a:t>
            </a:r>
            <a:r>
              <a:rPr lang="en-US">
                <a:latin typeface="Lato"/>
                <a:ea typeface="Lato"/>
                <a:cs typeface="Lato"/>
              </a:rPr>
              <a:t>: </a:t>
            </a:r>
            <a:r>
              <a:rPr lang="en-US" err="1">
                <a:latin typeface="Lato"/>
                <a:ea typeface="Lato"/>
                <a:cs typeface="Lato"/>
              </a:rPr>
              <a:t>Với</a:t>
            </a:r>
            <a:r>
              <a:rPr lang="en-US">
                <a:latin typeface="Lato"/>
                <a:ea typeface="Lato"/>
                <a:cs typeface="Lato"/>
              </a:rPr>
              <a:t> Rician (có LOS), fading nhẹ hơn; chỉ AWGN thì ổn định hơn.</a:t>
            </a:r>
            <a:endParaRPr lang="en-US"/>
          </a:p>
          <a:p>
            <a:pPr>
              <a:buFont typeface="Arial"/>
              <a:buChar char="•"/>
            </a:pPr>
            <a:endParaRPr lang="en-US"/>
          </a:p>
          <a:p>
            <a:pPr>
              <a:buFont typeface="Arial"/>
              <a:buChar char="•"/>
            </a:pPr>
            <a:endParaRPr lang="en-US"/>
          </a:p>
          <a:p>
            <a:pPr marL="0" indent="0">
              <a:buNone/>
            </a:pPr>
            <a:endParaRPr lang="en-US"/>
          </a:p>
        </p:txBody>
      </p:sp>
      <p:pic>
        <p:nvPicPr>
          <p:cNvPr id="6" name="Picture 5" descr="Multipath propagation in outdoor scenario | Download Scientific ...">
            <a:extLst>
              <a:ext uri="{FF2B5EF4-FFF2-40B4-BE49-F238E27FC236}">
                <a16:creationId xmlns:a16="http://schemas.microsoft.com/office/drawing/2014/main" id="{B222465C-CE53-D6BD-67DA-1F53E296AEB0}"/>
              </a:ext>
            </a:extLst>
          </p:cNvPr>
          <p:cNvPicPr>
            <a:picLocks noChangeAspect="1"/>
          </p:cNvPicPr>
          <p:nvPr/>
        </p:nvPicPr>
        <p:blipFill>
          <a:blip r:embed="rId2"/>
          <a:stretch>
            <a:fillRect/>
          </a:stretch>
        </p:blipFill>
        <p:spPr>
          <a:xfrm>
            <a:off x="6389774" y="2109722"/>
            <a:ext cx="5090916" cy="3066528"/>
          </a:xfrm>
          <a:prstGeom prst="rect">
            <a:avLst/>
          </a:prstGeom>
        </p:spPr>
      </p:pic>
    </p:spTree>
    <p:extLst>
      <p:ext uri="{BB962C8B-B14F-4D97-AF65-F5344CB8AC3E}">
        <p14:creationId xmlns:p14="http://schemas.microsoft.com/office/powerpoint/2010/main" val="26320442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DA502-18F4-C381-9471-E1B30BDEE9D6}"/>
            </a:ext>
          </a:extLst>
        </p:cNvPr>
        <p:cNvGrpSpPr/>
        <p:nvPr/>
      </p:nvGrpSpPr>
      <p:grpSpPr>
        <a:xfrm>
          <a:off x="0" y="0"/>
          <a:ext cx="0" cy="0"/>
          <a:chOff x="0" y="0"/>
          <a:chExt cx="0" cy="0"/>
        </a:xfrm>
      </p:grpSpPr>
      <p:sp>
        <p:nvSpPr>
          <p:cNvPr id="2" name="Title 6">
            <a:extLst>
              <a:ext uri="{FF2B5EF4-FFF2-40B4-BE49-F238E27FC236}">
                <a16:creationId xmlns:a16="http://schemas.microsoft.com/office/drawing/2014/main" id="{0CA1404B-6F7D-883F-1F91-C478FD2CB913}"/>
              </a:ext>
            </a:extLst>
          </p:cNvPr>
          <p:cNvSpPr txBox="1">
            <a:spLocks/>
          </p:cNvSpPr>
          <p:nvPr/>
        </p:nvSpPr>
        <p:spPr>
          <a:xfrm>
            <a:off x="4830318" y="2638548"/>
            <a:ext cx="6968392"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5000"/>
              <a:t>3. </a:t>
            </a:r>
            <a:r>
              <a:rPr lang="en-US" sz="5000" err="1"/>
              <a:t>Xây</a:t>
            </a:r>
            <a:r>
              <a:rPr lang="en-US" sz="5000"/>
              <a:t> </a:t>
            </a:r>
            <a:r>
              <a:rPr lang="en-US" sz="5000" err="1"/>
              <a:t>dựng</a:t>
            </a:r>
            <a:r>
              <a:rPr lang="en-US" sz="5000"/>
              <a:t> </a:t>
            </a:r>
            <a:r>
              <a:rPr lang="en-US" sz="5000" err="1"/>
              <a:t>mô</a:t>
            </a:r>
            <a:r>
              <a:rPr lang="en-US" sz="5000"/>
              <a:t> </a:t>
            </a:r>
            <a:r>
              <a:rPr lang="en-US" sz="5000" err="1"/>
              <a:t>hình</a:t>
            </a:r>
            <a:r>
              <a:rPr lang="en-US" sz="5000"/>
              <a:t> </a:t>
            </a:r>
            <a:r>
              <a:rPr lang="en-US" sz="5000" err="1"/>
              <a:t>và</a:t>
            </a:r>
            <a:r>
              <a:rPr lang="en-US" sz="5000"/>
              <a:t> </a:t>
            </a:r>
            <a:r>
              <a:rPr lang="en-US" sz="5000" err="1"/>
              <a:t>thuật</a:t>
            </a:r>
            <a:r>
              <a:rPr lang="en-US" sz="5000"/>
              <a:t> </a:t>
            </a:r>
            <a:r>
              <a:rPr lang="en-US" sz="5000" err="1"/>
              <a:t>toán</a:t>
            </a:r>
            <a:r>
              <a:rPr lang="en-US" sz="5000"/>
              <a:t> </a:t>
            </a:r>
            <a:r>
              <a:rPr lang="en-US" sz="5000" err="1"/>
              <a:t>mô</a:t>
            </a:r>
            <a:r>
              <a:rPr lang="en-US" sz="5000"/>
              <a:t> </a:t>
            </a:r>
            <a:r>
              <a:rPr lang="en-US" sz="5000" err="1"/>
              <a:t>phỏng</a:t>
            </a:r>
            <a:endParaRPr lang="en-US" sz="5000"/>
          </a:p>
        </p:txBody>
      </p:sp>
      <p:sp>
        <p:nvSpPr>
          <p:cNvPr id="3" name="Slide Number Placeholder 2">
            <a:extLst>
              <a:ext uri="{FF2B5EF4-FFF2-40B4-BE49-F238E27FC236}">
                <a16:creationId xmlns:a16="http://schemas.microsoft.com/office/drawing/2014/main" id="{3F0FCFE6-E051-50F0-96DD-09DAB2065FFF}"/>
              </a:ext>
            </a:extLst>
          </p:cNvPr>
          <p:cNvSpPr>
            <a:spLocks noGrp="1"/>
          </p:cNvSpPr>
          <p:nvPr>
            <p:ph type="sldNum" sz="quarter" idx="12"/>
          </p:nvPr>
        </p:nvSpPr>
        <p:spPr/>
        <p:txBody>
          <a:bodyPr/>
          <a:lstStyle/>
          <a:p>
            <a:fld id="{9EA0BE3B-158A-4EDF-80DC-E394A0D1600F}" type="slidenum">
              <a:rPr lang="en-US" smtClean="0"/>
              <a:pPr/>
              <a:t>17</a:t>
            </a:fld>
            <a:endParaRPr lang="en-US"/>
          </a:p>
        </p:txBody>
      </p:sp>
    </p:spTree>
    <p:extLst>
      <p:ext uri="{BB962C8B-B14F-4D97-AF65-F5344CB8AC3E}">
        <p14:creationId xmlns:p14="http://schemas.microsoft.com/office/powerpoint/2010/main" val="23030044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011A6-6637-25ED-E01C-D161B7F010EE}"/>
              </a:ext>
            </a:extLst>
          </p:cNvPr>
          <p:cNvSpPr>
            <a:spLocks noGrp="1"/>
          </p:cNvSpPr>
          <p:nvPr>
            <p:ph type="sldNum" sz="quarter" idx="12"/>
          </p:nvPr>
        </p:nvSpPr>
        <p:spPr/>
        <p:txBody>
          <a:bodyPr/>
          <a:lstStyle/>
          <a:p>
            <a:fld id="{9EA0BE3B-158A-4EDF-80DC-E394A0D1600F}" type="slidenum">
              <a:rPr lang="en-US" smtClean="0"/>
              <a:pPr/>
              <a:t>18</a:t>
            </a:fld>
            <a:endParaRPr lang="en-US"/>
          </a:p>
        </p:txBody>
      </p:sp>
      <p:sp>
        <p:nvSpPr>
          <p:cNvPr id="3" name="Title 2">
            <a:extLst>
              <a:ext uri="{FF2B5EF4-FFF2-40B4-BE49-F238E27FC236}">
                <a16:creationId xmlns:a16="http://schemas.microsoft.com/office/drawing/2014/main" id="{D14352E9-246E-1B3B-5BB3-63D17F87594B}"/>
              </a:ext>
            </a:extLst>
          </p:cNvPr>
          <p:cNvSpPr>
            <a:spLocks noGrp="1"/>
          </p:cNvSpPr>
          <p:nvPr>
            <p:ph type="title"/>
          </p:nvPr>
        </p:nvSpPr>
        <p:spPr/>
        <p:txBody>
          <a:bodyPr/>
          <a:lstStyle/>
          <a:p>
            <a:r>
              <a:rPr lang="vi-VN"/>
              <a:t>Sơ đồ khối tổng quát hệ thống</a:t>
            </a:r>
            <a:endParaRPr lang="en-US"/>
          </a:p>
        </p:txBody>
      </p:sp>
      <p:sp>
        <p:nvSpPr>
          <p:cNvPr id="5" name="Rectangle 1">
            <a:extLst>
              <a:ext uri="{FF2B5EF4-FFF2-40B4-BE49-F238E27FC236}">
                <a16:creationId xmlns:a16="http://schemas.microsoft.com/office/drawing/2014/main" id="{545D6CCA-DD1F-FBE8-FDB8-3D3BD62B5DED}"/>
              </a:ext>
            </a:extLst>
          </p:cNvPr>
          <p:cNvSpPr>
            <a:spLocks noGrp="1" noChangeArrowheads="1"/>
          </p:cNvSpPr>
          <p:nvPr>
            <p:ph sz="quarter" idx="13"/>
          </p:nvPr>
        </p:nvSpPr>
        <p:spPr bwMode="auto">
          <a:xfrm>
            <a:off x="191253" y="1089656"/>
            <a:ext cx="11708458" cy="4493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600" b="1" i="0" u="none" strike="noStrike" cap="none" normalizeH="0" baseline="0" dirty="0" err="1">
                <a:ln>
                  <a:noFill/>
                </a:ln>
                <a:solidFill>
                  <a:schemeClr val="tx1"/>
                </a:solidFill>
                <a:effectLst/>
              </a:rPr>
              <a:t>Môi</a:t>
            </a:r>
            <a:r>
              <a:rPr kumimoji="0" lang="en-US" altLang="en-US" sz="2600" b="1" i="0" u="none" strike="noStrike" cap="none" normalizeH="0" baseline="0" dirty="0">
                <a:ln>
                  <a:noFill/>
                </a:ln>
                <a:solidFill>
                  <a:schemeClr val="tx1"/>
                </a:solidFill>
                <a:effectLst/>
              </a:rPr>
              <a:t> </a:t>
            </a:r>
            <a:r>
              <a:rPr kumimoji="0" lang="en-US" altLang="en-US" sz="2600" b="1" i="0" u="none" strike="noStrike" cap="none" normalizeH="0" baseline="0" dirty="0" err="1">
                <a:ln>
                  <a:noFill/>
                </a:ln>
                <a:solidFill>
                  <a:schemeClr val="tx1"/>
                </a:solidFill>
                <a:effectLst/>
              </a:rPr>
              <a:t>trường</a:t>
            </a:r>
            <a:r>
              <a:rPr kumimoji="0" lang="en-US" altLang="en-US" sz="2600" b="1" i="0" u="none" strike="noStrike" cap="none" normalizeH="0" baseline="0" dirty="0">
                <a:ln>
                  <a:noFill/>
                </a:ln>
                <a:solidFill>
                  <a:schemeClr val="tx1"/>
                </a:solidFill>
                <a:effectLst/>
              </a:rPr>
              <a:t> </a:t>
            </a:r>
            <a:r>
              <a:rPr kumimoji="0" lang="en-US" altLang="en-US" sz="2600" b="1" i="0" u="none" strike="noStrike" cap="none" normalizeH="0" baseline="0" dirty="0" err="1">
                <a:ln>
                  <a:noFill/>
                </a:ln>
                <a:solidFill>
                  <a:schemeClr val="tx1"/>
                </a:solidFill>
                <a:effectLst/>
              </a:rPr>
              <a:t>mô</a:t>
            </a:r>
            <a:r>
              <a:rPr kumimoji="0" lang="en-US" altLang="en-US" sz="2600" b="1" i="0" u="none" strike="noStrike" cap="none" normalizeH="0" baseline="0" dirty="0">
                <a:ln>
                  <a:noFill/>
                </a:ln>
                <a:solidFill>
                  <a:schemeClr val="tx1"/>
                </a:solidFill>
                <a:effectLst/>
              </a:rPr>
              <a:t> </a:t>
            </a:r>
            <a:r>
              <a:rPr kumimoji="0" lang="en-US" altLang="en-US" sz="2600" b="1" i="0" u="none" strike="noStrike" cap="none" normalizeH="0" baseline="0" dirty="0" err="1">
                <a:ln>
                  <a:noFill/>
                </a:ln>
                <a:solidFill>
                  <a:schemeClr val="tx1"/>
                </a:solidFill>
                <a:effectLst/>
              </a:rPr>
              <a:t>phỏng</a:t>
            </a:r>
            <a:r>
              <a:rPr kumimoji="0" lang="en-US" altLang="en-US" sz="2600" b="1" i="0" u="none" strike="noStrike" cap="none" normalizeH="0" baseline="0" dirty="0">
                <a:ln>
                  <a:noFill/>
                </a:ln>
                <a:solidFill>
                  <a:schemeClr val="tx1"/>
                </a:solidFill>
                <a:effectLst/>
              </a:rPr>
              <a:t>:</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Hệ</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thống</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được</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xây</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dựng</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và</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mô</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phỏng</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hoàn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toàn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trên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nền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tảng</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phần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mềm</a:t>
            </a:r>
            <a:r>
              <a:rPr kumimoji="0" lang="en-US" altLang="en-US" sz="2600" b="0" i="0" u="none" strike="noStrike" cap="none" normalizeH="0" baseline="0" dirty="0">
                <a:ln>
                  <a:noFill/>
                </a:ln>
                <a:solidFill>
                  <a:schemeClr val="tx1"/>
                </a:solidFill>
                <a:effectLst/>
              </a:rPr>
              <a:t> </a:t>
            </a:r>
            <a:r>
              <a:rPr kumimoji="0" lang="en-US" altLang="en-US" sz="2600" i="0" u="none" strike="noStrike" cap="none" normalizeH="0" baseline="0" dirty="0">
                <a:ln>
                  <a:noFill/>
                </a:ln>
                <a:solidFill>
                  <a:schemeClr val="tx1"/>
                </a:solidFill>
                <a:effectLst/>
              </a:rPr>
              <a:t>MATLAB</a:t>
            </a:r>
            <a:r>
              <a:rPr kumimoji="0" lang="en-US" altLang="en-US" sz="2600" b="0" i="0" u="none" strike="noStrike" cap="none" normalizeH="0" baseline="0" dirty="0">
                <a:ln>
                  <a:noFill/>
                </a:ln>
                <a:solidFill>
                  <a:schemeClr val="tx1"/>
                </a:solidFill>
                <a:effectLst/>
              </a:rPr>
              <a:t>.</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600" b="1" i="0" u="none" strike="noStrike" cap="none" normalizeH="0" baseline="0" dirty="0" err="1">
                <a:ln>
                  <a:noFill/>
                </a:ln>
                <a:solidFill>
                  <a:schemeClr val="tx1"/>
                </a:solidFill>
                <a:effectLst/>
              </a:rPr>
              <a:t>Cấu</a:t>
            </a:r>
            <a:r>
              <a:rPr kumimoji="0" lang="en-US" altLang="en-US" sz="2600" b="1" i="0" u="none" strike="noStrike" cap="none" normalizeH="0" baseline="0" dirty="0">
                <a:ln>
                  <a:noFill/>
                </a:ln>
                <a:solidFill>
                  <a:schemeClr val="tx1"/>
                </a:solidFill>
                <a:effectLst/>
              </a:rPr>
              <a:t> </a:t>
            </a:r>
            <a:r>
              <a:rPr kumimoji="0" lang="en-US" altLang="en-US" sz="2600" b="1" i="0" u="none" strike="noStrike" cap="none" normalizeH="0" baseline="0" dirty="0" err="1">
                <a:ln>
                  <a:noFill/>
                </a:ln>
                <a:solidFill>
                  <a:schemeClr val="tx1"/>
                </a:solidFill>
                <a:effectLst/>
              </a:rPr>
              <a:t>trúc</a:t>
            </a:r>
            <a:r>
              <a:rPr kumimoji="0" lang="en-US" altLang="en-US" sz="2600" b="1" i="0" u="none" strike="noStrike" cap="none" normalizeH="0" baseline="0" dirty="0">
                <a:ln>
                  <a:noFill/>
                </a:ln>
                <a:solidFill>
                  <a:schemeClr val="tx1"/>
                </a:solidFill>
                <a:effectLst/>
              </a:rPr>
              <a:t> </a:t>
            </a:r>
            <a:r>
              <a:rPr kumimoji="0" lang="en-US" altLang="en-US" sz="2600" b="1" i="0" u="none" strike="noStrike" cap="none" normalizeH="0" baseline="0" dirty="0" err="1">
                <a:ln>
                  <a:noFill/>
                </a:ln>
                <a:solidFill>
                  <a:schemeClr val="tx1"/>
                </a:solidFill>
                <a:effectLst/>
              </a:rPr>
              <a:t>tổng</a:t>
            </a:r>
            <a:r>
              <a:rPr kumimoji="0" lang="en-US" altLang="en-US" sz="2600" b="1" i="0" u="none" strike="noStrike" cap="none" normalizeH="0" baseline="0" dirty="0">
                <a:ln>
                  <a:noFill/>
                </a:ln>
                <a:solidFill>
                  <a:schemeClr val="tx1"/>
                </a:solidFill>
                <a:effectLst/>
              </a:rPr>
              <a:t> </a:t>
            </a:r>
            <a:r>
              <a:rPr kumimoji="0" lang="en-US" altLang="en-US" sz="2600" b="1" i="0" u="none" strike="noStrike" cap="none" normalizeH="0" baseline="0" dirty="0" err="1">
                <a:ln>
                  <a:noFill/>
                </a:ln>
                <a:solidFill>
                  <a:schemeClr val="tx1"/>
                </a:solidFill>
                <a:effectLst/>
              </a:rPr>
              <a:t>quan</a:t>
            </a:r>
            <a:r>
              <a:rPr kumimoji="0" lang="en-US" altLang="en-US" sz="2600" b="1" i="0" u="none" strike="noStrike" cap="none" normalizeH="0" baseline="0" dirty="0">
                <a:ln>
                  <a:noFill/>
                </a:ln>
                <a:solidFill>
                  <a:schemeClr val="tx1"/>
                </a:solidFill>
                <a:effectLst/>
              </a:rPr>
              <a:t>:</a:t>
            </a:r>
            <a:r>
              <a:rPr kumimoji="0" lang="en-US" altLang="en-US" sz="2600" b="0" i="0" u="none" strike="noStrike" cap="none" normalizeH="0" baseline="0" dirty="0">
                <a:ln>
                  <a:noFill/>
                </a:ln>
                <a:solidFill>
                  <a:schemeClr val="tx1"/>
                </a:solidFill>
                <a:effectLst/>
              </a:rPr>
              <a:t> Bao </a:t>
            </a:r>
            <a:r>
              <a:rPr kumimoji="0" lang="en-US" altLang="en-US" sz="2600" b="0" i="0" u="none" strike="noStrike" cap="none" normalizeH="0" baseline="0" dirty="0" err="1">
                <a:ln>
                  <a:noFill/>
                </a:ln>
                <a:solidFill>
                  <a:schemeClr val="tx1"/>
                </a:solidFill>
                <a:effectLst/>
              </a:rPr>
              <a:t>gồm</a:t>
            </a:r>
            <a:r>
              <a:rPr kumimoji="0" lang="en-US" altLang="en-US" sz="2600" b="0" i="0" u="none" strike="noStrike" cap="none" normalizeH="0" baseline="0" dirty="0">
                <a:ln>
                  <a:noFill/>
                </a:ln>
                <a:solidFill>
                  <a:schemeClr val="tx1"/>
                </a:solidFill>
                <a:effectLst/>
              </a:rPr>
              <a:t> 3 </a:t>
            </a:r>
            <a:r>
              <a:rPr kumimoji="0" lang="en-US" altLang="en-US" sz="2600" b="0" i="0" u="none" strike="noStrike" cap="none" normalizeH="0" baseline="0" dirty="0" err="1">
                <a:ln>
                  <a:noFill/>
                </a:ln>
                <a:solidFill>
                  <a:schemeClr val="tx1"/>
                </a:solidFill>
                <a:effectLst/>
              </a:rPr>
              <a:t>phần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chính</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mô</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phỏng</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hệ</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thống</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viễn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thông</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thực</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tế</a:t>
            </a:r>
            <a:r>
              <a:rPr kumimoji="0" lang="en-US" altLang="en-US" sz="2600" b="0" i="0" u="none" strike="noStrike" cap="none" normalizeH="0" baseline="0" dirty="0">
                <a:ln>
                  <a:noFill/>
                </a:ln>
                <a:solidFill>
                  <a:schemeClr val="tx1"/>
                </a:solidFill>
                <a:effectLst/>
              </a:rPr>
              <a:t>:</a:t>
            </a:r>
          </a:p>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2600" b="1" i="0" u="none" strike="noStrike" cap="none" normalizeH="0" baseline="0" dirty="0" err="1">
                <a:ln>
                  <a:noFill/>
                </a:ln>
                <a:solidFill>
                  <a:schemeClr val="tx1"/>
                </a:solidFill>
                <a:effectLst/>
              </a:rPr>
              <a:t>Phía</a:t>
            </a:r>
            <a:r>
              <a:rPr kumimoji="0" lang="en-US" altLang="en-US" sz="2600" b="1" i="0" u="none" strike="noStrike" cap="none" normalizeH="0" baseline="0" dirty="0">
                <a:ln>
                  <a:noFill/>
                </a:ln>
                <a:solidFill>
                  <a:schemeClr val="tx1"/>
                </a:solidFill>
                <a:effectLst/>
              </a:rPr>
              <a:t> </a:t>
            </a:r>
            <a:r>
              <a:rPr kumimoji="0" lang="en-US" altLang="en-US" sz="2600" b="1" i="0" u="none" strike="noStrike" cap="none" normalizeH="0" baseline="0" dirty="0" err="1">
                <a:ln>
                  <a:noFill/>
                </a:ln>
                <a:solidFill>
                  <a:schemeClr val="tx1"/>
                </a:solidFill>
                <a:effectLst/>
              </a:rPr>
              <a:t>Phát</a:t>
            </a:r>
            <a:r>
              <a:rPr kumimoji="0" lang="en-US" altLang="en-US" sz="2600" b="1" i="0" u="none" strike="noStrike" cap="none" normalizeH="0" baseline="0" dirty="0">
                <a:ln>
                  <a:noFill/>
                </a:ln>
                <a:solidFill>
                  <a:schemeClr val="tx1"/>
                </a:solidFill>
                <a:effectLst/>
              </a:rPr>
              <a:t> (Transmitter):</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Tạo</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chuỗi</a:t>
            </a:r>
            <a:r>
              <a:rPr kumimoji="0" lang="en-US" altLang="en-US" sz="2600" b="0" i="0" u="none" strike="noStrike" cap="none" normalizeH="0" baseline="0" dirty="0">
                <a:ln>
                  <a:noFill/>
                </a:ln>
                <a:solidFill>
                  <a:schemeClr val="tx1"/>
                </a:solidFill>
                <a:effectLst/>
              </a:rPr>
              <a:t> bit, </a:t>
            </a:r>
            <a:r>
              <a:rPr kumimoji="0" lang="en-US" altLang="en-US" sz="2600" b="0" i="0" u="none" strike="noStrike" cap="none" normalizeH="0" baseline="0" dirty="0" err="1">
                <a:ln>
                  <a:noFill/>
                </a:ln>
                <a:solidFill>
                  <a:schemeClr val="tx1"/>
                </a:solidFill>
                <a:effectLst/>
              </a:rPr>
              <a:t>mã</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hóa</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và</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điều</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chế</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tín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hiệu</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phát</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lên</a:t>
            </a:r>
            <a:r>
              <a:rPr kumimoji="0" lang="en-US" altLang="en-US" sz="2600" b="0" i="0" u="none" strike="noStrike" cap="none" normalizeH="0" baseline="0" dirty="0">
                <a:ln>
                  <a:noFill/>
                </a:ln>
                <a:solidFill>
                  <a:schemeClr val="tx1"/>
                </a:solidFill>
                <a:effectLst/>
              </a:rPr>
              <a:t> 2 </a:t>
            </a:r>
            <a:r>
              <a:rPr kumimoji="0" lang="en-US" altLang="en-US" sz="2600" b="0" i="0" u="none" strike="noStrike" cap="none" normalizeH="0" baseline="0" dirty="0" err="1">
                <a:ln>
                  <a:noFill/>
                </a:ln>
                <a:solidFill>
                  <a:schemeClr val="tx1"/>
                </a:solidFill>
                <a:effectLst/>
              </a:rPr>
              <a:t>ăng</a:t>
            </a:r>
            <a:r>
              <a:rPr kumimoji="0" lang="en-US" altLang="en-US" sz="2600" b="0" i="0" u="none" strike="noStrike" cap="none" normalizeH="0" baseline="0" dirty="0">
                <a:ln>
                  <a:noFill/>
                </a:ln>
                <a:solidFill>
                  <a:schemeClr val="tx1"/>
                </a:solidFill>
                <a:effectLst/>
              </a:rPr>
              <a:t>-ten.</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2600" b="1" i="0" u="none" strike="noStrike" cap="none" normalizeH="0" baseline="0" dirty="0" err="1">
                <a:ln>
                  <a:noFill/>
                </a:ln>
                <a:solidFill>
                  <a:schemeClr val="tx1"/>
                </a:solidFill>
                <a:effectLst/>
              </a:rPr>
              <a:t>Kênh</a:t>
            </a:r>
            <a:r>
              <a:rPr kumimoji="0" lang="en-US" altLang="en-US" sz="2600" b="1" i="0" u="none" strike="noStrike" cap="none" normalizeH="0" baseline="0" dirty="0">
                <a:ln>
                  <a:noFill/>
                </a:ln>
                <a:solidFill>
                  <a:schemeClr val="tx1"/>
                </a:solidFill>
                <a:effectLst/>
              </a:rPr>
              <a:t> </a:t>
            </a:r>
            <a:r>
              <a:rPr kumimoji="0" lang="en-US" altLang="en-US" sz="2600" b="1" i="0" u="none" strike="noStrike" cap="none" normalizeH="0" baseline="0" dirty="0" err="1">
                <a:ln>
                  <a:noFill/>
                </a:ln>
                <a:solidFill>
                  <a:schemeClr val="tx1"/>
                </a:solidFill>
                <a:effectLst/>
              </a:rPr>
              <a:t>truyền</a:t>
            </a:r>
            <a:r>
              <a:rPr kumimoji="0" lang="en-US" altLang="en-US" sz="2600" b="1" i="0" u="none" strike="noStrike" cap="none" normalizeH="0" baseline="0" dirty="0">
                <a:ln>
                  <a:noFill/>
                </a:ln>
                <a:solidFill>
                  <a:schemeClr val="tx1"/>
                </a:solidFill>
                <a:effectLst/>
              </a:rPr>
              <a:t> (Channel):</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Giả</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lập</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môi</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trường</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truyền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sóng</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vô</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tuyến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với</a:t>
            </a:r>
            <a:r>
              <a:rPr kumimoji="0" lang="en-US" altLang="en-US" sz="2600" b="0" i="0" u="none" strike="noStrike" cap="none" normalizeH="0" baseline="0" dirty="0">
                <a:ln>
                  <a:noFill/>
                </a:ln>
                <a:solidFill>
                  <a:schemeClr val="tx1"/>
                </a:solidFill>
                <a:effectLst/>
              </a:rPr>
              <a:t> Fading Rayleigh (ma </a:t>
            </a:r>
            <a:r>
              <a:rPr kumimoji="0" lang="en-US" altLang="en-US" sz="2600" b="0" i="0" u="none" strike="noStrike" cap="none" normalizeH="0" baseline="0" dirty="0" err="1">
                <a:ln>
                  <a:noFill/>
                </a:ln>
                <a:solidFill>
                  <a:schemeClr val="tx1"/>
                </a:solidFill>
                <a:effectLst/>
              </a:rPr>
              <a:t>trận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kênh</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phức</a:t>
            </a:r>
            <a:r>
              <a:rPr kumimoji="0" lang="en-US" altLang="en-US" sz="2600" b="0" i="0" u="none" strike="noStrike" cap="none" normalizeH="0" baseline="0" dirty="0">
                <a:ln>
                  <a:noFill/>
                </a:ln>
                <a:solidFill>
                  <a:schemeClr val="tx1"/>
                </a:solidFill>
                <a:effectLst/>
              </a:rPr>
              <a:t> 2x2) </a:t>
            </a:r>
            <a:r>
              <a:rPr kumimoji="0" lang="en-US" altLang="en-US" sz="2600" b="0" i="0" u="none" strike="noStrike" cap="none" normalizeH="0" baseline="0" dirty="0" err="1">
                <a:ln>
                  <a:noFill/>
                </a:ln>
                <a:solidFill>
                  <a:schemeClr val="tx1"/>
                </a:solidFill>
                <a:effectLst/>
              </a:rPr>
              <a:t>và</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nhiễu</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cộng</a:t>
            </a:r>
            <a:r>
              <a:rPr kumimoji="0" lang="en-US" altLang="en-US" sz="2600" b="0" i="0" u="none" strike="noStrike" cap="none" normalizeH="0" baseline="0" dirty="0">
                <a:ln>
                  <a:noFill/>
                </a:ln>
                <a:solidFill>
                  <a:schemeClr val="tx1"/>
                </a:solidFill>
                <a:effectLst/>
              </a:rPr>
              <a:t> Gaussian </a:t>
            </a:r>
            <a:r>
              <a:rPr kumimoji="0" lang="en-US" altLang="en-US" sz="2600" b="0" i="0" u="none" strike="noStrike" cap="none" normalizeH="0" baseline="0" dirty="0" err="1">
                <a:ln>
                  <a:noFill/>
                </a:ln>
                <a:solidFill>
                  <a:schemeClr val="tx1"/>
                </a:solidFill>
                <a:effectLst/>
              </a:rPr>
              <a:t>trắng</a:t>
            </a:r>
            <a:r>
              <a:rPr kumimoji="0" lang="en-US" altLang="en-US" sz="2600" b="0" i="0" u="none" strike="noStrike" cap="none" normalizeH="0" baseline="0" dirty="0">
                <a:ln>
                  <a:noFill/>
                </a:ln>
                <a:solidFill>
                  <a:schemeClr val="tx1"/>
                </a:solidFill>
                <a:effectLst/>
              </a:rPr>
              <a:t> (AWGN).</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2600" b="1" i="0" u="none" strike="noStrike" cap="none" normalizeH="0" baseline="0" dirty="0" err="1">
                <a:ln>
                  <a:noFill/>
                </a:ln>
                <a:solidFill>
                  <a:schemeClr val="tx1"/>
                </a:solidFill>
                <a:effectLst/>
              </a:rPr>
              <a:t>Phía</a:t>
            </a:r>
            <a:r>
              <a:rPr kumimoji="0" lang="en-US" altLang="en-US" sz="2600" b="1" i="0" u="none" strike="noStrike" cap="none" normalizeH="0" baseline="0" dirty="0">
                <a:ln>
                  <a:noFill/>
                </a:ln>
                <a:solidFill>
                  <a:schemeClr val="tx1"/>
                </a:solidFill>
                <a:effectLst/>
              </a:rPr>
              <a:t> Thu (Receiver):</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Thực</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hiện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các</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thuật</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toán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ước</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lượng</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cân</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bằng</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và</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giải</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mã</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để</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khôi</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phục</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dữ</a:t>
            </a:r>
            <a:r>
              <a:rPr kumimoji="0" lang="en-US" altLang="en-US" sz="2600" b="0" i="0" u="none" strike="noStrike" cap="none" normalizeH="0" baseline="0" dirty="0">
                <a:ln>
                  <a:noFill/>
                </a:ln>
                <a:solidFill>
                  <a:schemeClr val="tx1"/>
                </a:solidFill>
                <a:effectLst/>
              </a:rPr>
              <a:t> </a:t>
            </a:r>
            <a:r>
              <a:rPr kumimoji="0" lang="en-US" altLang="en-US" sz="2600" b="0" i="0" u="none" strike="noStrike" cap="none" normalizeH="0" baseline="0" dirty="0" err="1">
                <a:ln>
                  <a:noFill/>
                </a:ln>
                <a:solidFill>
                  <a:schemeClr val="tx1"/>
                </a:solidFill>
                <a:effectLst/>
              </a:rPr>
              <a:t>liệu</a:t>
            </a:r>
            <a:r>
              <a:rPr kumimoji="0" lang="en-US" altLang="en-US" sz="2600" b="0" i="0" u="none" strike="noStrike" cap="none" normalizeH="0" baseline="0" dirty="0">
                <a:ln>
                  <a:noFill/>
                </a:ln>
                <a:solidFill>
                  <a:schemeClr val="tx1"/>
                </a:solidFill>
                <a:effectLst/>
              </a:rPr>
              <a:t> ban </a:t>
            </a:r>
            <a:r>
              <a:rPr kumimoji="0" lang="en-US" altLang="en-US" sz="2600" b="0" i="0" u="none" strike="noStrike" cap="none" normalizeH="0" baseline="0" dirty="0" err="1">
                <a:ln>
                  <a:noFill/>
                </a:ln>
                <a:solidFill>
                  <a:schemeClr val="tx1"/>
                </a:solidFill>
                <a:effectLst/>
              </a:rPr>
              <a:t>đầu</a:t>
            </a:r>
            <a:r>
              <a:rPr kumimoji="0" lang="en-US" altLang="en-US" sz="2600" b="0" i="0" u="none" strike="noStrike" cap="none" normalizeH="0" baseline="0" dirty="0">
                <a:ln>
                  <a:noFill/>
                </a:ln>
                <a:solidFill>
                  <a:schemeClr val="tx1"/>
                </a:solidFill>
                <a:effectLst/>
              </a:rPr>
              <a: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6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1154351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EAF41C-6722-EC34-857C-3FAD5D0112E1}"/>
              </a:ext>
            </a:extLst>
          </p:cNvPr>
          <p:cNvSpPr>
            <a:spLocks noGrp="1"/>
          </p:cNvSpPr>
          <p:nvPr>
            <p:ph type="sldNum" sz="quarter" idx="12"/>
          </p:nvPr>
        </p:nvSpPr>
        <p:spPr/>
        <p:txBody>
          <a:bodyPr/>
          <a:lstStyle/>
          <a:p>
            <a:fld id="{9EA0BE3B-158A-4EDF-80DC-E394A0D1600F}" type="slidenum">
              <a:rPr lang="en-US" smtClean="0"/>
              <a:pPr/>
              <a:t>19</a:t>
            </a:fld>
            <a:endParaRPr lang="en-US"/>
          </a:p>
        </p:txBody>
      </p:sp>
      <p:sp>
        <p:nvSpPr>
          <p:cNvPr id="3" name="Title 2">
            <a:extLst>
              <a:ext uri="{FF2B5EF4-FFF2-40B4-BE49-F238E27FC236}">
                <a16:creationId xmlns:a16="http://schemas.microsoft.com/office/drawing/2014/main" id="{A05762AF-8AC6-AAE4-3153-1AD0F1783D1B}"/>
              </a:ext>
            </a:extLst>
          </p:cNvPr>
          <p:cNvSpPr>
            <a:spLocks noGrp="1"/>
          </p:cNvSpPr>
          <p:nvPr>
            <p:ph type="title"/>
          </p:nvPr>
        </p:nvSpPr>
        <p:spPr/>
        <p:txBody>
          <a:bodyPr/>
          <a:lstStyle/>
          <a:p>
            <a:r>
              <a:rPr lang="en-US" err="1"/>
              <a:t>Sơ</a:t>
            </a:r>
            <a:r>
              <a:rPr lang="en-US"/>
              <a:t> </a:t>
            </a:r>
            <a:r>
              <a:rPr lang="en-US" err="1"/>
              <a:t>đồ</a:t>
            </a:r>
            <a:r>
              <a:rPr lang="en-US"/>
              <a:t> </a:t>
            </a:r>
            <a:r>
              <a:rPr lang="en-US" err="1"/>
              <a:t>khối</a:t>
            </a:r>
            <a:r>
              <a:rPr lang="en-US"/>
              <a:t> </a:t>
            </a:r>
            <a:r>
              <a:rPr lang="en-US" err="1"/>
              <a:t>bên</a:t>
            </a:r>
            <a:r>
              <a:rPr lang="en-US"/>
              <a:t> </a:t>
            </a:r>
            <a:r>
              <a:rPr lang="en-US" err="1"/>
              <a:t>phát</a:t>
            </a:r>
            <a:endParaRPr lang="en-US"/>
          </a:p>
        </p:txBody>
      </p:sp>
      <p:pic>
        <p:nvPicPr>
          <p:cNvPr id="5" name="drawing">
            <a:extLst>
              <a:ext uri="{FF2B5EF4-FFF2-40B4-BE49-F238E27FC236}">
                <a16:creationId xmlns:a16="http://schemas.microsoft.com/office/drawing/2014/main" id="{29295D6F-A971-7489-F0F2-D46F93D7F3D3}"/>
              </a:ext>
            </a:extLst>
          </p:cNvPr>
          <p:cNvPicPr>
            <a:picLocks noGrp="1" noChangeAspect="1"/>
          </p:cNvPicPr>
          <p:nvPr>
            <p:ph sz="quarter" idx="13"/>
          </p:nvPr>
        </p:nvPicPr>
        <p:blipFill>
          <a:blip r:embed="rId2">
            <a:extLst>
              <a:ext uri="{28A0092B-C50C-407E-A947-70E740481C1C}">
                <a14:useLocalDpi xmlns:a14="http://schemas.microsoft.com/office/drawing/2010/main"/>
              </a:ext>
            </a:extLst>
          </a:blip>
          <a:stretch>
            <a:fillRect/>
          </a:stretch>
        </p:blipFill>
        <p:spPr>
          <a:xfrm>
            <a:off x="8514735" y="-6666"/>
            <a:ext cx="3677265" cy="6864666"/>
          </a:xfrm>
          <a:prstGeom prst="rect">
            <a:avLst/>
          </a:prstGeom>
        </p:spPr>
      </p:pic>
      <p:sp>
        <p:nvSpPr>
          <p:cNvPr id="8" name="TextBox 7">
            <a:extLst>
              <a:ext uri="{FF2B5EF4-FFF2-40B4-BE49-F238E27FC236}">
                <a16:creationId xmlns:a16="http://schemas.microsoft.com/office/drawing/2014/main" id="{F7564EF4-547D-C4F0-780D-37FDDB16E573}"/>
              </a:ext>
            </a:extLst>
          </p:cNvPr>
          <p:cNvSpPr txBox="1"/>
          <p:nvPr/>
        </p:nvSpPr>
        <p:spPr>
          <a:xfrm>
            <a:off x="68825" y="876876"/>
            <a:ext cx="8180440" cy="4693593"/>
          </a:xfrm>
          <a:prstGeom prst="rect">
            <a:avLst/>
          </a:prstGeom>
          <a:noFill/>
        </p:spPr>
        <p:txBody>
          <a:bodyPr wrap="square">
            <a:spAutoFit/>
          </a:bodyPr>
          <a:lstStyle/>
          <a:p>
            <a:pPr algn="just"/>
            <a:r>
              <a:rPr lang="vi-VN" sz="2300" b="1" dirty="0">
                <a:latin typeface="Lato" panose="020F0502020204030203" pitchFamily="34" charset="0"/>
                <a:ea typeface="Lato" panose="020F0502020204030203" pitchFamily="34" charset="0"/>
                <a:cs typeface="Lato" panose="020F0502020204030203" pitchFamily="34" charset="0"/>
              </a:rPr>
              <a:t>Quy trình xử lý: </a:t>
            </a:r>
            <a:r>
              <a:rPr lang="vi-VN" sz="2300" dirty="0">
                <a:latin typeface="Lato" panose="020F0502020204030203" pitchFamily="34" charset="0"/>
                <a:ea typeface="Lato" panose="020F0502020204030203" pitchFamily="34" charset="0"/>
                <a:cs typeface="Lato" panose="020F0502020204030203" pitchFamily="34" charset="0"/>
              </a:rPr>
              <a:t>Dữ liệu bắt đầu từ nguồn tin nhị phân (Info Bits), được đưa qua bộ mã hóa Turbo (RSC Encoder) để thêm các bit kiểm tra lỗi. Sau đó, chuỗi bit được chèn thêm bit đệm (Padding) để khớp với kích thước khung truyền.</a:t>
            </a:r>
            <a:endParaRPr lang="en-US" sz="2300" dirty="0">
              <a:latin typeface="Lato" panose="020F0502020204030203" pitchFamily="34" charset="0"/>
              <a:ea typeface="Lato" panose="020F0502020204030203" pitchFamily="34" charset="0"/>
              <a:cs typeface="Lato" panose="020F0502020204030203" pitchFamily="34" charset="0"/>
            </a:endParaRPr>
          </a:p>
          <a:p>
            <a:pPr algn="just"/>
            <a:endParaRPr lang="en-US" sz="2300" dirty="0">
              <a:latin typeface="Lato" panose="020F0502020204030203" pitchFamily="34" charset="0"/>
              <a:ea typeface="Lato" panose="020F0502020204030203" pitchFamily="34" charset="0"/>
              <a:cs typeface="Lato" panose="020F0502020204030203" pitchFamily="34" charset="0"/>
            </a:endParaRPr>
          </a:p>
          <a:p>
            <a:pPr algn="just"/>
            <a:r>
              <a:rPr lang="vi-VN" sz="2300" b="1" dirty="0">
                <a:latin typeface="Lato" panose="020F0502020204030203" pitchFamily="34" charset="0"/>
                <a:ea typeface="Lato" panose="020F0502020204030203" pitchFamily="34" charset="0"/>
                <a:cs typeface="Lato" panose="020F0502020204030203" pitchFamily="34" charset="0"/>
              </a:rPr>
              <a:t>Điều chế và Chia luồng: </a:t>
            </a:r>
            <a:r>
              <a:rPr lang="vi-VN" sz="2300" dirty="0">
                <a:latin typeface="Lato" panose="020F0502020204030203" pitchFamily="34" charset="0"/>
                <a:ea typeface="Lato" panose="020F0502020204030203" pitchFamily="34" charset="0"/>
                <a:cs typeface="Lato" panose="020F0502020204030203" pitchFamily="34" charset="0"/>
              </a:rPr>
              <a:t>Dữ liệu sau mã hóa được điều chế 16-QAM để tăng hiệu suất băng thông. Điểm quan trọng là khối chia luồng MIMO sẽ tách dữ liệu thành 2 luồng riêng biệt (Luồng 1 và Luồng 2) để phát song song trên 2 ăng-ten.</a:t>
            </a:r>
            <a:endParaRPr lang="en-US" sz="2300" dirty="0">
              <a:latin typeface="Lato" panose="020F0502020204030203" pitchFamily="34" charset="0"/>
              <a:ea typeface="Lato" panose="020F0502020204030203" pitchFamily="34" charset="0"/>
              <a:cs typeface="Lato" panose="020F0502020204030203" pitchFamily="34" charset="0"/>
            </a:endParaRPr>
          </a:p>
          <a:p>
            <a:pPr algn="just"/>
            <a:endParaRPr lang="en-US" sz="2300" dirty="0">
              <a:latin typeface="Lato" panose="020F0502020204030203" pitchFamily="34" charset="0"/>
              <a:ea typeface="Lato" panose="020F0502020204030203" pitchFamily="34" charset="0"/>
              <a:cs typeface="Lato" panose="020F0502020204030203" pitchFamily="34" charset="0"/>
            </a:endParaRPr>
          </a:p>
          <a:p>
            <a:pPr algn="just"/>
            <a:r>
              <a:rPr lang="vi-VN" sz="2300" b="1" dirty="0">
                <a:latin typeface="Lato" panose="020F0502020204030203" pitchFamily="34" charset="0"/>
                <a:ea typeface="Lato" panose="020F0502020204030203" pitchFamily="34" charset="0"/>
                <a:cs typeface="Lato" panose="020F0502020204030203" pitchFamily="34" charset="0"/>
              </a:rPr>
              <a:t>Xử lý OFDM: </a:t>
            </a:r>
            <a:r>
              <a:rPr lang="vi-VN" sz="2300" dirty="0">
                <a:latin typeface="Lato" panose="020F0502020204030203" pitchFamily="34" charset="0"/>
                <a:ea typeface="Lato" panose="020F0502020204030203" pitchFamily="34" charset="0"/>
                <a:cs typeface="Lato" panose="020F0502020204030203" pitchFamily="34" charset="0"/>
              </a:rPr>
              <a:t>Mỗi luồng dữ liệu sẽ được biến đổi IFFT sang miền thời gian và chèn khoảng bảo vệ để chống nhiễu xuyên ký tự (ISI) trước khi phát ra môi trường.</a:t>
            </a:r>
            <a:endParaRPr lang="en-US" sz="2300"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9845074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err="1"/>
              <a:t>Nội</a:t>
            </a:r>
            <a:r>
              <a:rPr lang="en-US"/>
              <a:t> dung</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2</a:t>
            </a:fld>
            <a:endParaRPr lang="en-US"/>
          </a:p>
        </p:txBody>
      </p:sp>
      <p:sp>
        <p:nvSpPr>
          <p:cNvPr id="6" name="Rectangle 2">
            <a:extLst>
              <a:ext uri="{FF2B5EF4-FFF2-40B4-BE49-F238E27FC236}">
                <a16:creationId xmlns:a16="http://schemas.microsoft.com/office/drawing/2014/main" id="{39FEDBCE-3D86-CACE-FD3C-2F7ACDF41973}"/>
              </a:ext>
            </a:extLst>
          </p:cNvPr>
          <p:cNvSpPr>
            <a:spLocks noGrp="1" noChangeArrowheads="1"/>
          </p:cNvSpPr>
          <p:nvPr>
            <p:ph sz="quarter" idx="13"/>
          </p:nvPr>
        </p:nvSpPr>
        <p:spPr bwMode="auto">
          <a:xfrm>
            <a:off x="338736" y="1055852"/>
            <a:ext cx="7840608" cy="27711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50000"/>
              </a:lnSpc>
              <a:spcBef>
                <a:spcPct val="0"/>
              </a:spcBef>
              <a:spcAft>
                <a:spcPct val="0"/>
              </a:spcAft>
              <a:buClrTx/>
              <a:buSzTx/>
              <a:buFont typeface="+mj-lt"/>
              <a:buAutoNum type="arabicPeriod"/>
              <a:tabLst/>
            </a:pPr>
            <a:r>
              <a:rPr lang="en-US" altLang="en-US" sz="3000" err="1"/>
              <a:t>Đặt</a:t>
            </a:r>
            <a:r>
              <a:rPr lang="en-US" altLang="en-US" sz="3000"/>
              <a:t> </a:t>
            </a:r>
            <a:r>
              <a:rPr lang="en-US" altLang="en-US" sz="3000" err="1"/>
              <a:t>vấn</a:t>
            </a:r>
            <a:r>
              <a:rPr lang="en-US" altLang="en-US" sz="3000"/>
              <a:t> </a:t>
            </a:r>
            <a:r>
              <a:rPr lang="en-US" altLang="en-US" sz="3000" err="1"/>
              <a:t>đề</a:t>
            </a:r>
            <a:endParaRPr kumimoji="0" lang="en-US" altLang="en-US" sz="3000" i="0" u="none" strike="noStrike" cap="none" normalizeH="0" baseline="0">
              <a:ln>
                <a:noFill/>
              </a:ln>
              <a:solidFill>
                <a:schemeClr val="tx1"/>
              </a:solidFill>
              <a:effectLst/>
            </a:endParaRPr>
          </a:p>
          <a:p>
            <a:pPr marL="342900" marR="0" lvl="0" indent="-34290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3000" i="0" u="none" strike="noStrike" cap="none" normalizeH="0" baseline="0" err="1">
                <a:ln>
                  <a:noFill/>
                </a:ln>
                <a:solidFill>
                  <a:schemeClr val="tx1"/>
                </a:solidFill>
                <a:effectLst/>
              </a:rPr>
              <a:t>Tổng</a:t>
            </a:r>
            <a:r>
              <a:rPr kumimoji="0" lang="en-US" altLang="en-US" sz="3000" i="0" u="none" strike="noStrike" cap="none" normalizeH="0" baseline="0">
                <a:ln>
                  <a:noFill/>
                </a:ln>
                <a:solidFill>
                  <a:schemeClr val="tx1"/>
                </a:solidFill>
                <a:effectLst/>
              </a:rPr>
              <a:t> </a:t>
            </a:r>
            <a:r>
              <a:rPr kumimoji="0" lang="en-US" altLang="en-US" sz="3000" i="0" u="none" strike="noStrike" cap="none" normalizeH="0" baseline="0" err="1">
                <a:ln>
                  <a:noFill/>
                </a:ln>
                <a:solidFill>
                  <a:schemeClr val="tx1"/>
                </a:solidFill>
                <a:effectLst/>
              </a:rPr>
              <a:t>quan</a:t>
            </a:r>
            <a:r>
              <a:rPr kumimoji="0" lang="en-US" altLang="en-US" sz="3000" i="0" u="none" strike="noStrike" cap="none" normalizeH="0" baseline="0">
                <a:ln>
                  <a:noFill/>
                </a:ln>
                <a:solidFill>
                  <a:schemeClr val="tx1"/>
                </a:solidFill>
                <a:effectLst/>
              </a:rPr>
              <a:t> </a:t>
            </a:r>
            <a:r>
              <a:rPr kumimoji="0" lang="en-US" altLang="en-US" sz="3000" i="0" u="none" strike="noStrike" cap="none" normalizeH="0" baseline="0" err="1">
                <a:ln>
                  <a:noFill/>
                </a:ln>
                <a:solidFill>
                  <a:schemeClr val="tx1"/>
                </a:solidFill>
                <a:effectLst/>
              </a:rPr>
              <a:t>lý</a:t>
            </a:r>
            <a:r>
              <a:rPr kumimoji="0" lang="en-US" altLang="en-US" sz="3000" i="0" u="none" strike="noStrike" cap="none" normalizeH="0" baseline="0">
                <a:ln>
                  <a:noFill/>
                </a:ln>
                <a:solidFill>
                  <a:schemeClr val="tx1"/>
                </a:solidFill>
                <a:effectLst/>
              </a:rPr>
              <a:t> </a:t>
            </a:r>
            <a:r>
              <a:rPr kumimoji="0" lang="en-US" altLang="en-US" sz="3000" i="0" u="none" strike="noStrike" cap="none" normalizeH="0" baseline="0" err="1">
                <a:ln>
                  <a:noFill/>
                </a:ln>
                <a:solidFill>
                  <a:schemeClr val="tx1"/>
                </a:solidFill>
                <a:effectLst/>
              </a:rPr>
              <a:t>thuyết</a:t>
            </a:r>
            <a:endParaRPr kumimoji="0" lang="en-US" altLang="en-US" sz="3000" i="0" u="none" strike="noStrike" cap="none" normalizeH="0" baseline="0">
              <a:ln>
                <a:noFill/>
              </a:ln>
              <a:solidFill>
                <a:schemeClr val="tx1"/>
              </a:solidFill>
              <a:effectLst/>
            </a:endParaRPr>
          </a:p>
          <a:p>
            <a:pPr marL="342900" marR="0" lvl="0" indent="-342900" algn="l" defTabSz="914400" rtl="0" eaLnBrk="0" fontAlgn="base" latinLnBrk="0" hangingPunct="0">
              <a:lnSpc>
                <a:spcPct val="150000"/>
              </a:lnSpc>
              <a:spcBef>
                <a:spcPct val="0"/>
              </a:spcBef>
              <a:spcAft>
                <a:spcPct val="0"/>
              </a:spcAft>
              <a:buClrTx/>
              <a:buSzTx/>
              <a:buFont typeface="+mj-lt"/>
              <a:buAutoNum type="arabicPeriod"/>
              <a:tabLst/>
            </a:pPr>
            <a:r>
              <a:rPr lang="en-US" altLang="en-US" sz="3000" err="1"/>
              <a:t>Xây</a:t>
            </a:r>
            <a:r>
              <a:rPr lang="en-US" altLang="en-US" sz="3000"/>
              <a:t> </a:t>
            </a:r>
            <a:r>
              <a:rPr lang="en-US" altLang="en-US" sz="3000" err="1"/>
              <a:t>dựng</a:t>
            </a:r>
            <a:r>
              <a:rPr lang="en-US" altLang="en-US" sz="3000"/>
              <a:t> </a:t>
            </a:r>
            <a:r>
              <a:rPr lang="en-US" altLang="en-US" sz="3000" err="1"/>
              <a:t>mô</a:t>
            </a:r>
            <a:r>
              <a:rPr lang="en-US" altLang="en-US" sz="3000"/>
              <a:t> </a:t>
            </a:r>
            <a:r>
              <a:rPr lang="en-US" altLang="en-US" sz="3000" err="1"/>
              <a:t>hình</a:t>
            </a:r>
            <a:r>
              <a:rPr lang="en-US" altLang="en-US" sz="3000"/>
              <a:t> </a:t>
            </a:r>
            <a:r>
              <a:rPr lang="en-US" altLang="en-US" sz="3000" err="1"/>
              <a:t>và</a:t>
            </a:r>
            <a:r>
              <a:rPr lang="en-US" altLang="en-US" sz="3000"/>
              <a:t> </a:t>
            </a:r>
            <a:r>
              <a:rPr lang="en-US" altLang="en-US" sz="3000" err="1"/>
              <a:t>thuật</a:t>
            </a:r>
            <a:r>
              <a:rPr lang="en-US" altLang="en-US" sz="3000"/>
              <a:t> </a:t>
            </a:r>
            <a:r>
              <a:rPr lang="en-US" altLang="en-US" sz="3000" err="1"/>
              <a:t>toán</a:t>
            </a:r>
            <a:r>
              <a:rPr lang="en-US" altLang="en-US" sz="3000"/>
              <a:t> </a:t>
            </a:r>
            <a:r>
              <a:rPr lang="en-US" altLang="en-US" sz="3000" err="1"/>
              <a:t>mô</a:t>
            </a:r>
            <a:r>
              <a:rPr lang="en-US" altLang="en-US" sz="3000"/>
              <a:t> </a:t>
            </a:r>
            <a:r>
              <a:rPr lang="en-US" altLang="en-US" sz="3000" err="1"/>
              <a:t>phỏng</a:t>
            </a:r>
            <a:r>
              <a:rPr lang="en-US" altLang="en-US" sz="3000"/>
              <a:t> </a:t>
            </a:r>
            <a:endParaRPr kumimoji="0" lang="en-US" altLang="en-US" sz="3000" i="0" u="none" strike="noStrike" cap="none" normalizeH="0" baseline="0">
              <a:ln>
                <a:noFill/>
              </a:ln>
              <a:solidFill>
                <a:schemeClr val="tx1"/>
              </a:solidFill>
              <a:effectLst/>
            </a:endParaRPr>
          </a:p>
          <a:p>
            <a:pPr marL="342900" marR="0" lvl="0" indent="-342900" algn="l" defTabSz="914400" rtl="0" eaLnBrk="0" fontAlgn="base" latinLnBrk="0" hangingPunct="0">
              <a:lnSpc>
                <a:spcPct val="150000"/>
              </a:lnSpc>
              <a:spcBef>
                <a:spcPct val="0"/>
              </a:spcBef>
              <a:spcAft>
                <a:spcPct val="0"/>
              </a:spcAft>
              <a:buClrTx/>
              <a:buSzTx/>
              <a:buFont typeface="+mj-lt"/>
              <a:buAutoNum type="arabicPeriod"/>
              <a:tabLst/>
            </a:pPr>
            <a:r>
              <a:rPr lang="en-US" altLang="en-US" sz="3000" err="1"/>
              <a:t>Kết</a:t>
            </a:r>
            <a:r>
              <a:rPr lang="en-US" altLang="en-US" sz="3000"/>
              <a:t> </a:t>
            </a:r>
            <a:r>
              <a:rPr lang="en-US" altLang="en-US" sz="3000" err="1"/>
              <a:t>quả</a:t>
            </a:r>
            <a:r>
              <a:rPr lang="en-US" altLang="en-US" sz="3000"/>
              <a:t> </a:t>
            </a:r>
            <a:r>
              <a:rPr lang="en-US" altLang="en-US" sz="3000" err="1"/>
              <a:t>mô</a:t>
            </a:r>
            <a:r>
              <a:rPr lang="en-US" altLang="en-US" sz="3000"/>
              <a:t> </a:t>
            </a:r>
            <a:r>
              <a:rPr lang="en-US" altLang="en-US" sz="3000" err="1"/>
              <a:t>phỏng</a:t>
            </a:r>
            <a:r>
              <a:rPr lang="en-US" altLang="en-US" sz="3000"/>
              <a:t> </a:t>
            </a:r>
            <a:r>
              <a:rPr lang="en-US" altLang="en-US" sz="3000" err="1"/>
              <a:t>và</a:t>
            </a:r>
            <a:r>
              <a:rPr lang="en-US" altLang="en-US" sz="3000"/>
              <a:t> </a:t>
            </a:r>
            <a:r>
              <a:rPr lang="en-US" altLang="en-US" sz="3000" err="1"/>
              <a:t>đánh</a:t>
            </a:r>
            <a:r>
              <a:rPr lang="en-US" altLang="en-US" sz="3000"/>
              <a:t> </a:t>
            </a:r>
            <a:r>
              <a:rPr lang="en-US" altLang="en-US" sz="3000" err="1"/>
              <a:t>giá</a:t>
            </a:r>
            <a:r>
              <a:rPr lang="en-US" altLang="en-US" sz="3000"/>
              <a:t> </a:t>
            </a:r>
            <a:r>
              <a:rPr lang="en-US" altLang="en-US" sz="3000" err="1"/>
              <a:t>hiệu</a:t>
            </a:r>
            <a:r>
              <a:rPr lang="en-US" altLang="en-US" sz="3000"/>
              <a:t> </a:t>
            </a:r>
            <a:r>
              <a:rPr lang="en-US" altLang="en-US" sz="3000" err="1"/>
              <a:t>năng</a:t>
            </a:r>
            <a:endParaRPr kumimoji="0" lang="en-US" altLang="en-US" sz="3000" i="0" u="none" strike="noStrike" cap="none" normalizeH="0" baseline="0">
              <a:ln>
                <a:noFill/>
              </a:ln>
              <a:solidFill>
                <a:schemeClr val="tx1"/>
              </a:solidFill>
              <a:effectLst/>
            </a:endParaRPr>
          </a:p>
        </p:txBody>
      </p:sp>
    </p:spTree>
    <p:extLst>
      <p:ext uri="{BB962C8B-B14F-4D97-AF65-F5344CB8AC3E}">
        <p14:creationId xmlns:p14="http://schemas.microsoft.com/office/powerpoint/2010/main" val="2214337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C65A14-4BF0-1A00-DA1B-75998FA4ADC1}"/>
              </a:ext>
            </a:extLst>
          </p:cNvPr>
          <p:cNvSpPr>
            <a:spLocks noGrp="1"/>
          </p:cNvSpPr>
          <p:nvPr>
            <p:ph type="sldNum" sz="quarter" idx="12"/>
          </p:nvPr>
        </p:nvSpPr>
        <p:spPr/>
        <p:txBody>
          <a:bodyPr/>
          <a:lstStyle/>
          <a:p>
            <a:fld id="{9EA0BE3B-158A-4EDF-80DC-E394A0D1600F}" type="slidenum">
              <a:rPr lang="en-US" smtClean="0"/>
              <a:pPr/>
              <a:t>20</a:t>
            </a:fld>
            <a:endParaRPr lang="en-US"/>
          </a:p>
        </p:txBody>
      </p:sp>
      <p:sp>
        <p:nvSpPr>
          <p:cNvPr id="3" name="Title 2">
            <a:extLst>
              <a:ext uri="{FF2B5EF4-FFF2-40B4-BE49-F238E27FC236}">
                <a16:creationId xmlns:a16="http://schemas.microsoft.com/office/drawing/2014/main" id="{51468E9D-D8BB-7883-1866-1A039ECB8C60}"/>
              </a:ext>
            </a:extLst>
          </p:cNvPr>
          <p:cNvSpPr>
            <a:spLocks noGrp="1"/>
          </p:cNvSpPr>
          <p:nvPr>
            <p:ph type="title"/>
          </p:nvPr>
        </p:nvSpPr>
        <p:spPr/>
        <p:txBody>
          <a:bodyPr/>
          <a:lstStyle/>
          <a:p>
            <a:r>
              <a:rPr lang="en-US" dirty="0"/>
              <a:t>Lưu </a:t>
            </a:r>
            <a:r>
              <a:rPr lang="en-US" dirty="0" err="1"/>
              <a:t>đồ</a:t>
            </a:r>
            <a:r>
              <a:rPr lang="en-US" dirty="0"/>
              <a:t> </a:t>
            </a:r>
            <a:r>
              <a:rPr lang="en-US" dirty="0" err="1"/>
              <a:t>thuật</a:t>
            </a:r>
            <a:r>
              <a:rPr lang="en-US" dirty="0"/>
              <a:t> </a:t>
            </a:r>
            <a:r>
              <a:rPr lang="en-US" dirty="0" err="1"/>
              <a:t>toán</a:t>
            </a:r>
            <a:r>
              <a:rPr lang="en-US" dirty="0"/>
              <a:t> </a:t>
            </a:r>
            <a:r>
              <a:rPr lang="en-US" dirty="0" err="1"/>
              <a:t>bên</a:t>
            </a:r>
            <a:r>
              <a:rPr lang="en-US" dirty="0"/>
              <a:t> </a:t>
            </a:r>
            <a:r>
              <a:rPr lang="en-US" dirty="0" err="1"/>
              <a:t>phát</a:t>
            </a:r>
            <a:endParaRPr lang="en-US" dirty="0"/>
          </a:p>
        </p:txBody>
      </p:sp>
      <p:pic>
        <p:nvPicPr>
          <p:cNvPr id="5" name="drawing">
            <a:extLst>
              <a:ext uri="{FF2B5EF4-FFF2-40B4-BE49-F238E27FC236}">
                <a16:creationId xmlns:a16="http://schemas.microsoft.com/office/drawing/2014/main" id="{667DD487-901F-FA26-685B-2B8FFA6A4A71}"/>
              </a:ext>
            </a:extLst>
          </p:cNvPr>
          <p:cNvPicPr>
            <a:picLocks noGrp="1" noChangeAspect="1"/>
          </p:cNvPicPr>
          <p:nvPr>
            <p:ph sz="quarter" idx="13"/>
          </p:nvPr>
        </p:nvPicPr>
        <p:blipFill>
          <a:blip r:embed="rId2" cstate="print">
            <a:extLst>
              <a:ext uri="{28A0092B-C50C-407E-A947-70E740481C1C}">
                <a14:useLocalDpi xmlns:a14="http://schemas.microsoft.com/office/drawing/2010/main" val="0"/>
              </a:ext>
            </a:extLst>
          </a:blip>
          <a:stretch>
            <a:fillRect/>
          </a:stretch>
        </p:blipFill>
        <p:spPr>
          <a:xfrm>
            <a:off x="7634846" y="1"/>
            <a:ext cx="4557154" cy="6858000"/>
          </a:xfrm>
          <a:prstGeom prst="rect">
            <a:avLst/>
          </a:prstGeom>
        </p:spPr>
      </p:pic>
      <p:sp>
        <p:nvSpPr>
          <p:cNvPr id="7" name="TextBox 6">
            <a:extLst>
              <a:ext uri="{FF2B5EF4-FFF2-40B4-BE49-F238E27FC236}">
                <a16:creationId xmlns:a16="http://schemas.microsoft.com/office/drawing/2014/main" id="{5172EB2B-DD7D-44A7-4AC1-6275FFD2C1D0}"/>
              </a:ext>
            </a:extLst>
          </p:cNvPr>
          <p:cNvSpPr txBox="1"/>
          <p:nvPr/>
        </p:nvSpPr>
        <p:spPr>
          <a:xfrm>
            <a:off x="117986" y="840999"/>
            <a:ext cx="7516859" cy="3985706"/>
          </a:xfrm>
          <a:prstGeom prst="rect">
            <a:avLst/>
          </a:prstGeom>
          <a:noFill/>
        </p:spPr>
        <p:txBody>
          <a:bodyPr wrap="square">
            <a:spAutoFit/>
          </a:bodyPr>
          <a:lstStyle/>
          <a:p>
            <a:pPr algn="just"/>
            <a:r>
              <a:rPr lang="vi-VN" sz="2300" b="1" dirty="0">
                <a:latin typeface="Lato" panose="020F0502020204030203" pitchFamily="34" charset="0"/>
                <a:ea typeface="Lato" panose="020F0502020204030203" pitchFamily="34" charset="0"/>
                <a:cs typeface="Lato" panose="020F0502020204030203" pitchFamily="34" charset="0"/>
              </a:rPr>
              <a:t>Mã hóa Turbo: </a:t>
            </a:r>
            <a:r>
              <a:rPr lang="vi-VN" sz="2300" dirty="0">
                <a:latin typeface="Lato" panose="020F0502020204030203" pitchFamily="34" charset="0"/>
                <a:ea typeface="Lato" panose="020F0502020204030203" pitchFamily="34" charset="0"/>
                <a:cs typeface="Lato" panose="020F0502020204030203" pitchFamily="34" charset="0"/>
              </a:rPr>
              <a:t>Hệ thống sử dụng mã hóa Turbo với tỷ lệ mã xấp xỉ 1/3. Cụ thể, một bit thông tin đầu vào sẽ tạo ra 3 bit đầu ra (gồm 1 bit hệ thống và 2 bit kiểm tra từ hai bộ mã RSC). Đặc biệt, bộ xen kẽ (Interleaver) giúp xáo trộn vị trí bit để phân tán lỗi chùm.</a:t>
            </a:r>
            <a:endParaRPr lang="en-US" sz="2300" dirty="0">
              <a:latin typeface="Lato" panose="020F0502020204030203" pitchFamily="34" charset="0"/>
              <a:ea typeface="Lato" panose="020F0502020204030203" pitchFamily="34" charset="0"/>
              <a:cs typeface="Lato" panose="020F0502020204030203" pitchFamily="34" charset="0"/>
            </a:endParaRPr>
          </a:p>
          <a:p>
            <a:pPr algn="just"/>
            <a:endParaRPr lang="en-US" sz="2300" dirty="0">
              <a:latin typeface="Lato" panose="020F0502020204030203" pitchFamily="34" charset="0"/>
              <a:ea typeface="Lato" panose="020F0502020204030203" pitchFamily="34" charset="0"/>
              <a:cs typeface="Lato" panose="020F0502020204030203" pitchFamily="34" charset="0"/>
            </a:endParaRPr>
          </a:p>
          <a:p>
            <a:pPr algn="just"/>
            <a:r>
              <a:rPr lang="vi-VN" sz="2300" b="1" dirty="0">
                <a:latin typeface="Lato" panose="020F0502020204030203" pitchFamily="34" charset="0"/>
                <a:ea typeface="Lato" panose="020F0502020204030203" pitchFamily="34" charset="0"/>
                <a:cs typeface="Lato" panose="020F0502020204030203" pitchFamily="34" charset="0"/>
              </a:rPr>
              <a:t>Cấu hình OFDM: </a:t>
            </a:r>
            <a:r>
              <a:rPr lang="vi-VN" sz="2300" dirty="0">
                <a:latin typeface="Lato" panose="020F0502020204030203" pitchFamily="34" charset="0"/>
                <a:ea typeface="Lato" panose="020F0502020204030203" pitchFamily="34" charset="0"/>
                <a:cs typeface="Lato" panose="020F0502020204030203" pitchFamily="34" charset="0"/>
              </a:rPr>
              <a:t>Chúng ta sử dụng kích thước FFT là 64 điểm cho các sóng mang con. Khoảng bảo vệ CP được thiết lập có độ dài 16 mẫu, được sao chép từ cuối ký hiệu lên đầu ký hiệu để tạo vùng đệm an toàn chống trễ đa đườn</a:t>
            </a:r>
            <a:r>
              <a:rPr lang="en-US" sz="2300" dirty="0">
                <a:latin typeface="Lato" panose="020F0502020204030203" pitchFamily="34" charset="0"/>
                <a:ea typeface="Lato" panose="020F0502020204030203" pitchFamily="34" charset="0"/>
                <a:cs typeface="Lato" panose="020F0502020204030203" pitchFamily="34" charset="0"/>
              </a:rPr>
              <a:t>g</a:t>
            </a:r>
            <a:r>
              <a:rPr lang="vi-VN" sz="2300" dirty="0">
                <a:latin typeface="Lato" panose="020F0502020204030203" pitchFamily="34" charset="0"/>
                <a:ea typeface="Lato" panose="020F0502020204030203" pitchFamily="34" charset="0"/>
                <a:cs typeface="Lato" panose="020F0502020204030203" pitchFamily="34" charset="0"/>
              </a:rPr>
              <a:t>.</a:t>
            </a:r>
            <a:endParaRPr lang="en-US" sz="2300"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503850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4F632F8-BC6E-B421-A400-036BA8E410DD}"/>
              </a:ext>
            </a:extLst>
          </p:cNvPr>
          <p:cNvSpPr>
            <a:spLocks noGrp="1"/>
          </p:cNvSpPr>
          <p:nvPr>
            <p:ph type="sldNum" sz="quarter" idx="12"/>
          </p:nvPr>
        </p:nvSpPr>
        <p:spPr/>
        <p:txBody>
          <a:bodyPr/>
          <a:lstStyle/>
          <a:p>
            <a:fld id="{9EA0BE3B-158A-4EDF-80DC-E394A0D1600F}" type="slidenum">
              <a:rPr lang="en-US" smtClean="0"/>
              <a:pPr/>
              <a:t>21</a:t>
            </a:fld>
            <a:endParaRPr lang="en-US"/>
          </a:p>
        </p:txBody>
      </p:sp>
      <p:sp>
        <p:nvSpPr>
          <p:cNvPr id="3" name="Title 2">
            <a:extLst>
              <a:ext uri="{FF2B5EF4-FFF2-40B4-BE49-F238E27FC236}">
                <a16:creationId xmlns:a16="http://schemas.microsoft.com/office/drawing/2014/main" id="{98A1FDBF-775A-5501-E5B8-8FAA7EF84B5C}"/>
              </a:ext>
            </a:extLst>
          </p:cNvPr>
          <p:cNvSpPr>
            <a:spLocks noGrp="1"/>
          </p:cNvSpPr>
          <p:nvPr>
            <p:ph type="title"/>
          </p:nvPr>
        </p:nvSpPr>
        <p:spPr/>
        <p:txBody>
          <a:bodyPr/>
          <a:lstStyle/>
          <a:p>
            <a:r>
              <a:rPr lang="en-US" err="1"/>
              <a:t>Sơ</a:t>
            </a:r>
            <a:r>
              <a:rPr lang="en-US"/>
              <a:t> </a:t>
            </a:r>
            <a:r>
              <a:rPr lang="en-US" err="1"/>
              <a:t>đồ</a:t>
            </a:r>
            <a:r>
              <a:rPr lang="en-US"/>
              <a:t> </a:t>
            </a:r>
            <a:r>
              <a:rPr lang="en-US" err="1"/>
              <a:t>khối</a:t>
            </a:r>
            <a:r>
              <a:rPr lang="en-US"/>
              <a:t> </a:t>
            </a:r>
            <a:r>
              <a:rPr lang="en-US" err="1"/>
              <a:t>bên</a:t>
            </a:r>
            <a:r>
              <a:rPr lang="en-US"/>
              <a:t> </a:t>
            </a:r>
            <a:r>
              <a:rPr lang="en-US" err="1"/>
              <a:t>thu</a:t>
            </a:r>
            <a:endParaRPr lang="en-US"/>
          </a:p>
        </p:txBody>
      </p:sp>
      <p:pic>
        <p:nvPicPr>
          <p:cNvPr id="5" name="Content Placeholder 4">
            <a:extLst>
              <a:ext uri="{FF2B5EF4-FFF2-40B4-BE49-F238E27FC236}">
                <a16:creationId xmlns:a16="http://schemas.microsoft.com/office/drawing/2014/main" id="{44678C10-53C3-3DA2-1553-AA0F1A2B5E15}"/>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8975021" y="-10154"/>
            <a:ext cx="3216979" cy="6868154"/>
          </a:xfrm>
          <a:prstGeom prst="rect">
            <a:avLst/>
          </a:prstGeom>
        </p:spPr>
      </p:pic>
      <p:sp>
        <p:nvSpPr>
          <p:cNvPr id="7" name="TextBox 6">
            <a:extLst>
              <a:ext uri="{FF2B5EF4-FFF2-40B4-BE49-F238E27FC236}">
                <a16:creationId xmlns:a16="http://schemas.microsoft.com/office/drawing/2014/main" id="{630EAA50-9A40-D814-B1D7-3B4465EE2A12}"/>
              </a:ext>
            </a:extLst>
          </p:cNvPr>
          <p:cNvSpPr txBox="1"/>
          <p:nvPr/>
        </p:nvSpPr>
        <p:spPr>
          <a:xfrm>
            <a:off x="134972" y="900155"/>
            <a:ext cx="8571933" cy="5047536"/>
          </a:xfrm>
          <a:prstGeom prst="rect">
            <a:avLst/>
          </a:prstGeom>
          <a:noFill/>
        </p:spPr>
        <p:txBody>
          <a:bodyPr wrap="square">
            <a:spAutoFit/>
          </a:bodyPr>
          <a:lstStyle/>
          <a:p>
            <a:r>
              <a:rPr lang="vi-VN" sz="2300" b="1" dirty="0">
                <a:latin typeface="Lato" panose="020F0502020204030203" pitchFamily="34" charset="0"/>
                <a:ea typeface="Lato" panose="020F0502020204030203" pitchFamily="34" charset="0"/>
                <a:cs typeface="Lato" panose="020F0502020204030203" pitchFamily="34" charset="0"/>
              </a:rPr>
              <a:t>Tiền xử lý: </a:t>
            </a:r>
            <a:r>
              <a:rPr lang="vi-VN" sz="2300" dirty="0">
                <a:latin typeface="Lato" panose="020F0502020204030203" pitchFamily="34" charset="0"/>
                <a:ea typeface="Lato" panose="020F0502020204030203" pitchFamily="34" charset="0"/>
                <a:cs typeface="Lato" panose="020F0502020204030203" pitchFamily="34" charset="0"/>
              </a:rPr>
              <a:t>Tín hiệu thu được từ 2 ăng-ten chịu ảnh hưởng của nhiễu Rayleigh và nhiễu trắng AWGN. Bước đầu tiên là loại bỏ Cyclic Prefix (CP) và thực hiện biến đổi FFT để đưa tín hiệu từ miền thời gian trở về miền tần số.</a:t>
            </a:r>
            <a:endParaRPr lang="en-US" sz="2300" dirty="0">
              <a:latin typeface="Lato" panose="020F0502020204030203" pitchFamily="34" charset="0"/>
              <a:ea typeface="Lato" panose="020F0502020204030203" pitchFamily="34" charset="0"/>
              <a:cs typeface="Lato" panose="020F0502020204030203" pitchFamily="34" charset="0"/>
            </a:endParaRPr>
          </a:p>
          <a:p>
            <a:endParaRPr lang="en-US" sz="2300" dirty="0">
              <a:latin typeface="Lato" panose="020F0502020204030203" pitchFamily="34" charset="0"/>
              <a:ea typeface="Lato" panose="020F0502020204030203" pitchFamily="34" charset="0"/>
              <a:cs typeface="Lato" panose="020F0502020204030203" pitchFamily="34" charset="0"/>
            </a:endParaRPr>
          </a:p>
          <a:p>
            <a:r>
              <a:rPr lang="vi-VN" sz="2300" b="1" dirty="0">
                <a:latin typeface="Lato" panose="020F0502020204030203" pitchFamily="34" charset="0"/>
                <a:ea typeface="Lato" panose="020F0502020204030203" pitchFamily="34" charset="0"/>
                <a:cs typeface="Lato" panose="020F0502020204030203" pitchFamily="34" charset="0"/>
              </a:rPr>
              <a:t>Tách sóng MIMO: </a:t>
            </a:r>
            <a:r>
              <a:rPr lang="vi-VN" sz="2300" dirty="0">
                <a:latin typeface="Lato" panose="020F0502020204030203" pitchFamily="34" charset="0"/>
                <a:ea typeface="Lato" panose="020F0502020204030203" pitchFamily="34" charset="0"/>
                <a:cs typeface="Lato" panose="020F0502020204030203" pitchFamily="34" charset="0"/>
              </a:rPr>
              <a:t>Khối quan trọng nhất là "Cân bằng kênh MIMO" sử dụng thuật toán Zero-Forcing (ZF). Thuật toán này thực hiện nhân nghịch đảo ma trận kênh để tách hai luồng dữ liệu không gian bị trộn lẫn, khôi phục lại các ký hiệu độc lập.</a:t>
            </a:r>
            <a:endParaRPr lang="en-US" sz="2300" dirty="0">
              <a:latin typeface="Lato" panose="020F0502020204030203" pitchFamily="34" charset="0"/>
              <a:ea typeface="Lato" panose="020F0502020204030203" pitchFamily="34" charset="0"/>
              <a:cs typeface="Lato" panose="020F0502020204030203" pitchFamily="34" charset="0"/>
            </a:endParaRPr>
          </a:p>
          <a:p>
            <a:endParaRPr lang="en-US" sz="2300" dirty="0">
              <a:latin typeface="Lato" panose="020F0502020204030203" pitchFamily="34" charset="0"/>
              <a:ea typeface="Lato" panose="020F0502020204030203" pitchFamily="34" charset="0"/>
              <a:cs typeface="Lato" panose="020F0502020204030203" pitchFamily="34" charset="0"/>
            </a:endParaRPr>
          </a:p>
          <a:p>
            <a:r>
              <a:rPr lang="vi-VN" sz="2300" b="1" dirty="0">
                <a:latin typeface="Lato" panose="020F0502020204030203" pitchFamily="34" charset="0"/>
                <a:ea typeface="Lato" panose="020F0502020204030203" pitchFamily="34" charset="0"/>
                <a:cs typeface="Lato" panose="020F0502020204030203" pitchFamily="34" charset="0"/>
              </a:rPr>
              <a:t>Giải mã: </a:t>
            </a:r>
            <a:r>
              <a:rPr lang="vi-VN" sz="2300" dirty="0">
                <a:latin typeface="Lato" panose="020F0502020204030203" pitchFamily="34" charset="0"/>
                <a:ea typeface="Lato" panose="020F0502020204030203" pitchFamily="34" charset="0"/>
                <a:cs typeface="Lato" panose="020F0502020204030203" pitchFamily="34" charset="0"/>
              </a:rPr>
              <a:t>Sau khi tách sóng, hệ thống thực hiện giải điều chế mềm (Soft Demodulator) để tính toán giá trị LLR (độ tin cậy của bit), sau đó đưa vào bộ giải mã Turbo lặp để sửa lỗi và khôi phục dữ liệu gốc.</a:t>
            </a:r>
            <a:endParaRPr lang="en-US" sz="2300"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3476986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4C05E36-025C-1855-30AC-BFFEDBDF0C7D}"/>
              </a:ext>
            </a:extLst>
          </p:cNvPr>
          <p:cNvSpPr>
            <a:spLocks noGrp="1"/>
          </p:cNvSpPr>
          <p:nvPr>
            <p:ph type="sldNum" sz="quarter" idx="12"/>
          </p:nvPr>
        </p:nvSpPr>
        <p:spPr/>
        <p:txBody>
          <a:bodyPr/>
          <a:lstStyle/>
          <a:p>
            <a:fld id="{9EA0BE3B-158A-4EDF-80DC-E394A0D1600F}" type="slidenum">
              <a:rPr lang="en-US" smtClean="0"/>
              <a:pPr/>
              <a:t>22</a:t>
            </a:fld>
            <a:endParaRPr lang="en-US"/>
          </a:p>
        </p:txBody>
      </p:sp>
      <p:sp>
        <p:nvSpPr>
          <p:cNvPr id="3" name="Title 2">
            <a:extLst>
              <a:ext uri="{FF2B5EF4-FFF2-40B4-BE49-F238E27FC236}">
                <a16:creationId xmlns:a16="http://schemas.microsoft.com/office/drawing/2014/main" id="{37F1C143-430F-9BB9-7699-14FEA8EAD771}"/>
              </a:ext>
            </a:extLst>
          </p:cNvPr>
          <p:cNvSpPr>
            <a:spLocks noGrp="1"/>
          </p:cNvSpPr>
          <p:nvPr>
            <p:ph type="title"/>
          </p:nvPr>
        </p:nvSpPr>
        <p:spPr/>
        <p:txBody>
          <a:bodyPr/>
          <a:lstStyle/>
          <a:p>
            <a:r>
              <a:rPr lang="en-US" dirty="0"/>
              <a:t>Lưu </a:t>
            </a:r>
            <a:r>
              <a:rPr lang="en-US" dirty="0" err="1"/>
              <a:t>đồ</a:t>
            </a:r>
            <a:r>
              <a:rPr lang="en-US" dirty="0"/>
              <a:t> </a:t>
            </a:r>
            <a:r>
              <a:rPr lang="en-US" dirty="0" err="1"/>
              <a:t>thuật</a:t>
            </a:r>
            <a:r>
              <a:rPr lang="en-US" dirty="0"/>
              <a:t> </a:t>
            </a:r>
            <a:r>
              <a:rPr lang="en-US" dirty="0" err="1"/>
              <a:t>toán</a:t>
            </a:r>
            <a:r>
              <a:rPr lang="en-US" dirty="0"/>
              <a:t> </a:t>
            </a:r>
            <a:r>
              <a:rPr lang="en-US" dirty="0" err="1"/>
              <a:t>bên</a:t>
            </a:r>
            <a:r>
              <a:rPr lang="en-US" dirty="0"/>
              <a:t> </a:t>
            </a:r>
            <a:r>
              <a:rPr lang="en-US" dirty="0" err="1"/>
              <a:t>thu</a:t>
            </a:r>
            <a:endParaRPr lang="en-US" dirty="0"/>
          </a:p>
        </p:txBody>
      </p:sp>
      <p:pic>
        <p:nvPicPr>
          <p:cNvPr id="5" name="drawing">
            <a:extLst>
              <a:ext uri="{FF2B5EF4-FFF2-40B4-BE49-F238E27FC236}">
                <a16:creationId xmlns:a16="http://schemas.microsoft.com/office/drawing/2014/main" id="{5C6B7E6B-6E1F-0911-64DD-82221E971972}"/>
              </a:ext>
            </a:extLst>
          </p:cNvPr>
          <p:cNvPicPr>
            <a:picLocks noGrp="1" noChangeAspect="1"/>
          </p:cNvPicPr>
          <p:nvPr>
            <p:ph sz="quarter" idx="13"/>
          </p:nvPr>
        </p:nvPicPr>
        <p:blipFill>
          <a:blip r:embed="rId2" cstate="print">
            <a:extLst>
              <a:ext uri="{28A0092B-C50C-407E-A947-70E740481C1C}">
                <a14:useLocalDpi xmlns:a14="http://schemas.microsoft.com/office/drawing/2010/main" val="0"/>
              </a:ext>
            </a:extLst>
          </a:blip>
          <a:stretch>
            <a:fillRect/>
          </a:stretch>
        </p:blipFill>
        <p:spPr>
          <a:xfrm>
            <a:off x="8111612" y="-13712"/>
            <a:ext cx="4080388" cy="6871712"/>
          </a:xfrm>
          <a:prstGeom prst="rect">
            <a:avLst/>
          </a:prstGeom>
        </p:spPr>
      </p:pic>
      <p:sp>
        <p:nvSpPr>
          <p:cNvPr id="7" name="TextBox 6">
            <a:extLst>
              <a:ext uri="{FF2B5EF4-FFF2-40B4-BE49-F238E27FC236}">
                <a16:creationId xmlns:a16="http://schemas.microsoft.com/office/drawing/2014/main" id="{BAA31673-87B2-FB01-2760-AA4831917017}"/>
              </a:ext>
            </a:extLst>
          </p:cNvPr>
          <p:cNvSpPr txBox="1"/>
          <p:nvPr/>
        </p:nvSpPr>
        <p:spPr>
          <a:xfrm>
            <a:off x="78660" y="968817"/>
            <a:ext cx="8003458" cy="3785652"/>
          </a:xfrm>
          <a:prstGeom prst="rect">
            <a:avLst/>
          </a:prstGeom>
          <a:noFill/>
        </p:spPr>
        <p:txBody>
          <a:bodyPr wrap="square">
            <a:spAutoFit/>
          </a:bodyPr>
          <a:lstStyle/>
          <a:p>
            <a:pPr algn="just"/>
            <a:r>
              <a:rPr lang="vi-VN" sz="2400" b="1" dirty="0">
                <a:latin typeface="Lato" panose="020F0502020204030203" pitchFamily="34" charset="0"/>
                <a:ea typeface="Lato" panose="020F0502020204030203" pitchFamily="34" charset="0"/>
                <a:cs typeface="Lato" panose="020F0502020204030203" pitchFamily="34" charset="0"/>
              </a:rPr>
              <a:t>Tách tín hiệu Zero Forcing (ZF): </a:t>
            </a:r>
            <a:r>
              <a:rPr lang="vi-VN" sz="2400" dirty="0">
                <a:latin typeface="Lato" panose="020F0502020204030203" pitchFamily="34" charset="0"/>
                <a:ea typeface="Lato" panose="020F0502020204030203" pitchFamily="34" charset="0"/>
                <a:cs typeface="Lato" panose="020F0502020204030203" pitchFamily="34" charset="0"/>
              </a:rPr>
              <a:t>Vì tín hiệu từ 2 ăng-ten phát bị trộn lẫn tại nơi thu, ta tính ma trận trọng số W</a:t>
            </a:r>
            <a:r>
              <a:rPr lang="en-US" sz="2400" dirty="0">
                <a:latin typeface="Lato" panose="020F0502020204030203" pitchFamily="34" charset="0"/>
                <a:ea typeface="Lato" panose="020F0502020204030203" pitchFamily="34" charset="0"/>
                <a:cs typeface="Lato" panose="020F0502020204030203" pitchFamily="34" charset="0"/>
              </a:rPr>
              <a:t>k</a:t>
            </a:r>
            <a:r>
              <a:rPr lang="vi-VN" sz="2400" dirty="0">
                <a:latin typeface="Lato" panose="020F0502020204030203" pitchFamily="34" charset="0"/>
                <a:ea typeface="Lato" panose="020F0502020204030203" pitchFamily="34" charset="0"/>
                <a:cs typeface="Lato" panose="020F0502020204030203" pitchFamily="34" charset="0"/>
              </a:rPr>
              <a:t> dựa trên ước lượng kênh truyền. Phép nhân ma trận này giúp cô lập tín hiệu của từng luồng phát riêng biệt.</a:t>
            </a:r>
            <a:endParaRPr lang="en-US" sz="2400" dirty="0">
              <a:latin typeface="Lato" panose="020F0502020204030203" pitchFamily="34" charset="0"/>
              <a:ea typeface="Lato" panose="020F0502020204030203" pitchFamily="34" charset="0"/>
              <a:cs typeface="Lato" panose="020F0502020204030203" pitchFamily="34" charset="0"/>
            </a:endParaRPr>
          </a:p>
          <a:p>
            <a:pPr algn="just"/>
            <a:endParaRPr lang="en-US" sz="2400" dirty="0">
              <a:latin typeface="Lato" panose="020F0502020204030203" pitchFamily="34" charset="0"/>
              <a:ea typeface="Lato" panose="020F0502020204030203" pitchFamily="34" charset="0"/>
              <a:cs typeface="Lato" panose="020F0502020204030203" pitchFamily="34" charset="0"/>
            </a:endParaRPr>
          </a:p>
          <a:p>
            <a:pPr algn="just"/>
            <a:r>
              <a:rPr lang="vi-VN" sz="2400" b="1" dirty="0">
                <a:latin typeface="Lato" panose="020F0502020204030203" pitchFamily="34" charset="0"/>
                <a:ea typeface="Lato" panose="020F0502020204030203" pitchFamily="34" charset="0"/>
                <a:cs typeface="Lato" panose="020F0502020204030203" pitchFamily="34" charset="0"/>
              </a:rPr>
              <a:t>Giải mã Turbo Lặp: </a:t>
            </a:r>
            <a:r>
              <a:rPr lang="vi-VN" sz="2400" dirty="0">
                <a:latin typeface="Lato" panose="020F0502020204030203" pitchFamily="34" charset="0"/>
                <a:ea typeface="Lato" panose="020F0502020204030203" pitchFamily="34" charset="0"/>
                <a:cs typeface="Lato" panose="020F0502020204030203" pitchFamily="34" charset="0"/>
              </a:rPr>
              <a:t>Đây là trái tim của hệ thống sửa lỗi. Quá trình giải mã không thực hiện một lần mà lặp lại 6 vòng (nIter = 6). Trong mỗi vòng lặp, hai bộ giải mã thành phần sẽ trao đổi thông tin tin cậy (extrinsic information) cho nhau để cải thiện dần độ chính xác của kết quả.</a:t>
            </a:r>
            <a:endParaRPr lang="en-US" sz="2400"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40022797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865AD0B-60ED-861D-4B66-EB5F54784557}"/>
              </a:ext>
            </a:extLst>
          </p:cNvPr>
          <p:cNvSpPr>
            <a:spLocks noGrp="1"/>
          </p:cNvSpPr>
          <p:nvPr>
            <p:ph type="sldNum" sz="quarter" idx="12"/>
          </p:nvPr>
        </p:nvSpPr>
        <p:spPr/>
        <p:txBody>
          <a:bodyPr/>
          <a:lstStyle/>
          <a:p>
            <a:fld id="{9EA0BE3B-158A-4EDF-80DC-E394A0D1600F}" type="slidenum">
              <a:rPr lang="en-US" smtClean="0"/>
              <a:pPr/>
              <a:t>23</a:t>
            </a:fld>
            <a:endParaRPr lang="en-US"/>
          </a:p>
        </p:txBody>
      </p:sp>
      <p:sp>
        <p:nvSpPr>
          <p:cNvPr id="3" name="Title 2">
            <a:extLst>
              <a:ext uri="{FF2B5EF4-FFF2-40B4-BE49-F238E27FC236}">
                <a16:creationId xmlns:a16="http://schemas.microsoft.com/office/drawing/2014/main" id="{96184684-021A-5E77-9102-B128E20D61CE}"/>
              </a:ext>
            </a:extLst>
          </p:cNvPr>
          <p:cNvSpPr>
            <a:spLocks noGrp="1"/>
          </p:cNvSpPr>
          <p:nvPr>
            <p:ph type="title"/>
          </p:nvPr>
        </p:nvSpPr>
        <p:spPr/>
        <p:txBody>
          <a:bodyPr/>
          <a:lstStyle/>
          <a:p>
            <a:r>
              <a:rPr lang="en-US" dirty="0" err="1"/>
              <a:t>Bảng</a:t>
            </a:r>
            <a:r>
              <a:rPr lang="en-US" dirty="0"/>
              <a:t> </a:t>
            </a:r>
            <a:r>
              <a:rPr lang="en-US" dirty="0" err="1"/>
              <a:t>tham</a:t>
            </a:r>
            <a:r>
              <a:rPr lang="en-US" dirty="0"/>
              <a:t> </a:t>
            </a:r>
            <a:r>
              <a:rPr lang="en-US" dirty="0" err="1"/>
              <a:t>số</a:t>
            </a:r>
            <a:r>
              <a:rPr lang="en-US" dirty="0"/>
              <a:t> </a:t>
            </a:r>
            <a:r>
              <a:rPr lang="en-US" dirty="0" err="1"/>
              <a:t>thiết</a:t>
            </a:r>
            <a:r>
              <a:rPr lang="en-US" dirty="0"/>
              <a:t> </a:t>
            </a:r>
            <a:r>
              <a:rPr lang="en-US" dirty="0" err="1"/>
              <a:t>lập</a:t>
            </a:r>
            <a:r>
              <a:rPr lang="en-US" dirty="0"/>
              <a:t> </a:t>
            </a:r>
            <a:r>
              <a:rPr lang="en-US" dirty="0" err="1"/>
              <a:t>mô</a:t>
            </a:r>
            <a:r>
              <a:rPr lang="en-US" dirty="0"/>
              <a:t> </a:t>
            </a:r>
            <a:r>
              <a:rPr lang="en-US" dirty="0" err="1"/>
              <a:t>phỏng</a:t>
            </a:r>
            <a:endParaRPr lang="en-US" dirty="0"/>
          </a:p>
        </p:txBody>
      </p:sp>
      <p:sp>
        <p:nvSpPr>
          <p:cNvPr id="5" name="Rectangle 1">
            <a:extLst>
              <a:ext uri="{FF2B5EF4-FFF2-40B4-BE49-F238E27FC236}">
                <a16:creationId xmlns:a16="http://schemas.microsoft.com/office/drawing/2014/main" id="{797F658F-C9CF-3CED-ABC1-06CD1BC89DA1}"/>
              </a:ext>
            </a:extLst>
          </p:cNvPr>
          <p:cNvSpPr>
            <a:spLocks noGrp="1" noChangeArrowheads="1"/>
          </p:cNvSpPr>
          <p:nvPr>
            <p:ph sz="quarter" idx="13"/>
          </p:nvPr>
        </p:nvSpPr>
        <p:spPr bwMode="auto">
          <a:xfrm>
            <a:off x="338736" y="991731"/>
            <a:ext cx="11560975" cy="3293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None/>
              <a:tabLst/>
            </a:pPr>
            <a:r>
              <a:rPr kumimoji="0" lang="vi-VN" altLang="en-US" sz="2600" i="0" u="none" strike="noStrike" cap="none" normalizeH="0" baseline="0" dirty="0">
                <a:ln>
                  <a:noFill/>
                </a:ln>
                <a:solidFill>
                  <a:schemeClr val="tx1"/>
                </a:solidFill>
                <a:effectLst/>
              </a:rPr>
              <a:t>Để đánh giá hệ thống, nhóm đã thiết lập các tham số môi trường truyền dẫn khắc nghiệt nhưng sát thực tế.</a:t>
            </a:r>
            <a:endParaRPr kumimoji="0" lang="en-US" altLang="en-US" sz="260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None/>
              <a:tabLst/>
            </a:pPr>
            <a:r>
              <a:rPr kumimoji="0" lang="vi-VN" altLang="en-US" sz="2600" b="1" i="0" u="none" strike="noStrike" cap="none" normalizeH="0" baseline="0" dirty="0">
                <a:ln>
                  <a:noFill/>
                </a:ln>
                <a:solidFill>
                  <a:schemeClr val="tx1"/>
                </a:solidFill>
                <a:effectLst/>
              </a:rPr>
              <a:t>Cấu hình: </a:t>
            </a:r>
            <a:r>
              <a:rPr kumimoji="0" lang="vi-VN" altLang="en-US" sz="2600" i="0" u="none" strike="noStrike" cap="none" normalizeH="0" baseline="0" dirty="0">
                <a:ln>
                  <a:noFill/>
                </a:ln>
                <a:solidFill>
                  <a:schemeClr val="tx1"/>
                </a:solidFill>
                <a:effectLst/>
              </a:rPr>
              <a:t>Hệ thống MIMO 2</a:t>
            </a:r>
            <a:r>
              <a:rPr kumimoji="0" lang="en-US" altLang="en-US" sz="2600" i="0" u="none" strike="noStrike" cap="none" normalizeH="0" baseline="0" dirty="0">
                <a:ln>
                  <a:noFill/>
                </a:ln>
                <a:solidFill>
                  <a:schemeClr val="tx1"/>
                </a:solidFill>
                <a:effectLst/>
              </a:rPr>
              <a:t> x </a:t>
            </a:r>
            <a:r>
              <a:rPr kumimoji="0" lang="vi-VN" altLang="en-US" sz="2600" i="0" u="none" strike="noStrike" cap="none" normalizeH="0" baseline="0" dirty="0">
                <a:ln>
                  <a:noFill/>
                </a:ln>
                <a:solidFill>
                  <a:schemeClr val="tx1"/>
                </a:solidFill>
                <a:effectLst/>
              </a:rPr>
              <a:t>2, sử dụng điều chế 16-QAM để đạt tốc độ cao.</a:t>
            </a:r>
            <a:endParaRPr kumimoji="0" lang="en-US" altLang="en-US" sz="260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None/>
              <a:tabLst/>
            </a:pPr>
            <a:r>
              <a:rPr kumimoji="0" lang="vi-VN" altLang="en-US" sz="2600" b="1" i="0" u="none" strike="noStrike" cap="none" normalizeH="0" baseline="0" dirty="0">
                <a:ln>
                  <a:noFill/>
                </a:ln>
                <a:solidFill>
                  <a:schemeClr val="tx1"/>
                </a:solidFill>
                <a:effectLst/>
              </a:rPr>
              <a:t>Môi trường: </a:t>
            </a:r>
            <a:r>
              <a:rPr kumimoji="0" lang="vi-VN" altLang="en-US" sz="2600" i="0" u="none" strike="noStrike" cap="none" normalizeH="0" baseline="0" dirty="0">
                <a:ln>
                  <a:noFill/>
                </a:ln>
                <a:solidFill>
                  <a:schemeClr val="tx1"/>
                </a:solidFill>
                <a:effectLst/>
              </a:rPr>
              <a:t>Kênh truyền Rayleigh đa đường (L=10 tap) mô phỏng môi trường đô thị nhiều vật cản, kết hợp với nhiễu Gauss trắng (AWGN).</a:t>
            </a:r>
            <a:endParaRPr kumimoji="0" lang="en-US" altLang="en-US" sz="260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None/>
              <a:tabLst/>
            </a:pPr>
            <a:r>
              <a:rPr kumimoji="0" lang="vi-VN" altLang="en-US" sz="2600" b="1" i="0" u="none" strike="noStrike" cap="none" normalizeH="0" baseline="0" dirty="0">
                <a:ln>
                  <a:noFill/>
                </a:ln>
                <a:solidFill>
                  <a:schemeClr val="tx1"/>
                </a:solidFill>
                <a:effectLst/>
              </a:rPr>
              <a:t>OFDM:</a:t>
            </a:r>
            <a:r>
              <a:rPr kumimoji="0" lang="vi-VN" altLang="en-US" sz="2600" i="0" u="none" strike="noStrike" cap="none" normalizeH="0" baseline="0" dirty="0">
                <a:ln>
                  <a:noFill/>
                </a:ln>
                <a:solidFill>
                  <a:schemeClr val="tx1"/>
                </a:solidFill>
                <a:effectLst/>
              </a:rPr>
              <a:t> Sử dụng 64 sóng mang con (sub-carriers) và độ dài khoảng bảo vệ CP là 16.</a:t>
            </a:r>
            <a:endParaRPr kumimoji="0" lang="en-US" altLang="en-US" sz="260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None/>
              <a:tabLst/>
            </a:pPr>
            <a:r>
              <a:rPr kumimoji="0" lang="vi-VN" altLang="en-US" sz="2600" b="1" i="0" u="none" strike="noStrike" cap="none" normalizeH="0" baseline="0" dirty="0">
                <a:ln>
                  <a:noFill/>
                </a:ln>
                <a:solidFill>
                  <a:schemeClr val="tx1"/>
                </a:solidFill>
                <a:effectLst/>
              </a:rPr>
              <a:t>Mã hóa:</a:t>
            </a:r>
            <a:r>
              <a:rPr kumimoji="0" lang="vi-VN" altLang="en-US" sz="2600" i="0" u="none" strike="noStrike" cap="none" normalizeH="0" baseline="0" dirty="0">
                <a:ln>
                  <a:noFill/>
                </a:ln>
                <a:solidFill>
                  <a:schemeClr val="tx1"/>
                </a:solidFill>
                <a:effectLst/>
              </a:rPr>
              <a:t> Mã Turbo với kỹ thuật giải mã lặp Max-Log-MAP14</a:t>
            </a:r>
            <a:endParaRPr kumimoji="0" lang="en-US" altLang="en-US" sz="260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36684964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159E4E-243D-DA69-03B4-F29FF1A53A8A}"/>
            </a:ext>
          </a:extLst>
        </p:cNvPr>
        <p:cNvGrpSpPr/>
        <p:nvPr/>
      </p:nvGrpSpPr>
      <p:grpSpPr>
        <a:xfrm>
          <a:off x="0" y="0"/>
          <a:ext cx="0" cy="0"/>
          <a:chOff x="0" y="0"/>
          <a:chExt cx="0" cy="0"/>
        </a:xfrm>
      </p:grpSpPr>
      <p:sp>
        <p:nvSpPr>
          <p:cNvPr id="2" name="Title 6">
            <a:extLst>
              <a:ext uri="{FF2B5EF4-FFF2-40B4-BE49-F238E27FC236}">
                <a16:creationId xmlns:a16="http://schemas.microsoft.com/office/drawing/2014/main" id="{D5E6C568-6B6B-9A62-E6B7-3CC92C1E48B8}"/>
              </a:ext>
            </a:extLst>
          </p:cNvPr>
          <p:cNvSpPr txBox="1">
            <a:spLocks/>
          </p:cNvSpPr>
          <p:nvPr/>
        </p:nvSpPr>
        <p:spPr>
          <a:xfrm>
            <a:off x="4830318" y="2638548"/>
            <a:ext cx="6968392"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5000"/>
              <a:t>4. </a:t>
            </a:r>
            <a:r>
              <a:rPr lang="en-US" sz="5000" err="1"/>
              <a:t>Kết</a:t>
            </a:r>
            <a:r>
              <a:rPr lang="en-US" sz="5000"/>
              <a:t> </a:t>
            </a:r>
            <a:r>
              <a:rPr lang="en-US" sz="5000" err="1"/>
              <a:t>quả</a:t>
            </a:r>
            <a:r>
              <a:rPr lang="en-US" sz="5000"/>
              <a:t> </a:t>
            </a:r>
            <a:r>
              <a:rPr lang="en-US" sz="5000" err="1"/>
              <a:t>mô</a:t>
            </a:r>
            <a:r>
              <a:rPr lang="en-US" sz="5000"/>
              <a:t> </a:t>
            </a:r>
            <a:r>
              <a:rPr lang="en-US" sz="5000" err="1"/>
              <a:t>phỏng</a:t>
            </a:r>
            <a:r>
              <a:rPr lang="en-US" sz="5000"/>
              <a:t> </a:t>
            </a:r>
            <a:r>
              <a:rPr lang="en-US" sz="5000" err="1"/>
              <a:t>và</a:t>
            </a:r>
            <a:r>
              <a:rPr lang="en-US" sz="5000"/>
              <a:t> </a:t>
            </a:r>
            <a:r>
              <a:rPr lang="en-US" sz="5000" err="1"/>
              <a:t>đánh</a:t>
            </a:r>
            <a:r>
              <a:rPr lang="en-US" sz="5000"/>
              <a:t> </a:t>
            </a:r>
            <a:r>
              <a:rPr lang="en-US" sz="5000" err="1"/>
              <a:t>giá</a:t>
            </a:r>
            <a:r>
              <a:rPr lang="en-US" sz="5000"/>
              <a:t> </a:t>
            </a:r>
            <a:r>
              <a:rPr lang="en-US" sz="5000" err="1"/>
              <a:t>hiệu</a:t>
            </a:r>
            <a:r>
              <a:rPr lang="en-US" sz="5000"/>
              <a:t> </a:t>
            </a:r>
            <a:r>
              <a:rPr lang="en-US" sz="5000" err="1"/>
              <a:t>năng</a:t>
            </a:r>
            <a:r>
              <a:rPr lang="en-US" sz="5000"/>
              <a:t> </a:t>
            </a:r>
          </a:p>
        </p:txBody>
      </p:sp>
      <p:sp>
        <p:nvSpPr>
          <p:cNvPr id="3" name="Slide Number Placeholder 2">
            <a:extLst>
              <a:ext uri="{FF2B5EF4-FFF2-40B4-BE49-F238E27FC236}">
                <a16:creationId xmlns:a16="http://schemas.microsoft.com/office/drawing/2014/main" id="{698947B9-F4BD-F9A4-62D4-796707DD7A2E}"/>
              </a:ext>
            </a:extLst>
          </p:cNvPr>
          <p:cNvSpPr>
            <a:spLocks noGrp="1"/>
          </p:cNvSpPr>
          <p:nvPr>
            <p:ph type="sldNum" sz="quarter" idx="12"/>
          </p:nvPr>
        </p:nvSpPr>
        <p:spPr/>
        <p:txBody>
          <a:bodyPr/>
          <a:lstStyle/>
          <a:p>
            <a:fld id="{9EA0BE3B-158A-4EDF-80DC-E394A0D1600F}" type="slidenum">
              <a:rPr lang="en-US" smtClean="0"/>
              <a:pPr/>
              <a:t>24</a:t>
            </a:fld>
            <a:endParaRPr lang="en-US"/>
          </a:p>
        </p:txBody>
      </p:sp>
    </p:spTree>
    <p:extLst>
      <p:ext uri="{BB962C8B-B14F-4D97-AF65-F5344CB8AC3E}">
        <p14:creationId xmlns:p14="http://schemas.microsoft.com/office/powerpoint/2010/main" val="39196730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4979239-0B3F-CE92-12A2-9868834F1FB4}"/>
              </a:ext>
            </a:extLst>
          </p:cNvPr>
          <p:cNvSpPr>
            <a:spLocks noGrp="1"/>
          </p:cNvSpPr>
          <p:nvPr>
            <p:ph type="sldNum" sz="quarter" idx="12"/>
          </p:nvPr>
        </p:nvSpPr>
        <p:spPr/>
        <p:txBody>
          <a:bodyPr/>
          <a:lstStyle/>
          <a:p>
            <a:fld id="{9EA0BE3B-158A-4EDF-80DC-E394A0D1600F}" type="slidenum">
              <a:rPr lang="en-US" smtClean="0"/>
              <a:pPr/>
              <a:t>25</a:t>
            </a:fld>
            <a:endParaRPr lang="en-US"/>
          </a:p>
        </p:txBody>
      </p:sp>
      <p:sp>
        <p:nvSpPr>
          <p:cNvPr id="3" name="Title 2">
            <a:extLst>
              <a:ext uri="{FF2B5EF4-FFF2-40B4-BE49-F238E27FC236}">
                <a16:creationId xmlns:a16="http://schemas.microsoft.com/office/drawing/2014/main" id="{280423E1-BBC4-5081-7A34-E10ADD69649A}"/>
              </a:ext>
            </a:extLst>
          </p:cNvPr>
          <p:cNvSpPr>
            <a:spLocks noGrp="1"/>
          </p:cNvSpPr>
          <p:nvPr>
            <p:ph type="title"/>
          </p:nvPr>
        </p:nvSpPr>
        <p:spPr/>
        <p:txBody>
          <a:bodyPr lIns="91440" tIns="45720" rIns="91440" bIns="45720" anchor="t"/>
          <a:lstStyle/>
          <a:p>
            <a:r>
              <a:rPr lang="en-US" dirty="0" err="1"/>
              <a:t>Phân</a:t>
            </a:r>
            <a:r>
              <a:rPr lang="en-US" dirty="0"/>
              <a:t> </a:t>
            </a:r>
            <a:r>
              <a:rPr lang="en-US" dirty="0" err="1"/>
              <a:t>tích</a:t>
            </a:r>
            <a:r>
              <a:rPr lang="en-US" dirty="0"/>
              <a:t> </a:t>
            </a:r>
            <a:r>
              <a:rPr lang="en-US" dirty="0" err="1"/>
              <a:t>kết</a:t>
            </a:r>
            <a:r>
              <a:rPr lang="en-US" dirty="0"/>
              <a:t> </a:t>
            </a:r>
            <a:r>
              <a:rPr lang="en-US" dirty="0" err="1"/>
              <a:t>quả</a:t>
            </a:r>
            <a:r>
              <a:rPr lang="en-US" dirty="0"/>
              <a:t> BER</a:t>
            </a:r>
            <a:endParaRPr lang="vi-VN" dirty="0">
              <a:latin typeface="Lato"/>
              <a:ea typeface="Lato"/>
              <a:cs typeface="Lato"/>
            </a:endParaRPr>
          </a:p>
        </p:txBody>
      </p:sp>
      <mc:AlternateContent xmlns:mc="http://schemas.openxmlformats.org/markup-compatibility/2006">
        <mc:Choice xmlns:a14="http://schemas.microsoft.com/office/drawing/2010/main" Requires="a14">
          <p:sp>
            <p:nvSpPr>
              <p:cNvPr id="6" name="Hộp Văn bản 5">
                <a:extLst>
                  <a:ext uri="{FF2B5EF4-FFF2-40B4-BE49-F238E27FC236}">
                    <a16:creationId xmlns:a16="http://schemas.microsoft.com/office/drawing/2014/main" id="{15EAF4EA-AC82-5DA0-D03A-B28CE0EB7E36}"/>
                  </a:ext>
                </a:extLst>
              </p:cNvPr>
              <p:cNvSpPr txBox="1"/>
              <p:nvPr/>
            </p:nvSpPr>
            <p:spPr>
              <a:xfrm>
                <a:off x="187891" y="861164"/>
                <a:ext cx="6722301" cy="51783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vi-VN" sz="2200" b="1" dirty="0">
                    <a:latin typeface="Lato"/>
                    <a:ea typeface="Lato"/>
                    <a:cs typeface="Lato"/>
                  </a:rPr>
                  <a:t>So sánh hiệu năng: </a:t>
                </a:r>
                <a:r>
                  <a:rPr lang="vi-VN" sz="2200" dirty="0">
                    <a:latin typeface="Lato"/>
                    <a:ea typeface="Lato"/>
                    <a:cs typeface="Lato"/>
                  </a:rPr>
                  <a:t>Đường nét đứt (Lý thuyết chưa mã hóa) cho thấy nếu không dùng Turbo code, tỷ lệ lỗi giảm rất chậm và vẫn ở mức cao (lỗi </a:t>
                </a:r>
                <a14:m>
                  <m:oMath xmlns:m="http://schemas.openxmlformats.org/officeDocument/2006/math">
                    <m:sSup>
                      <m:sSupPr>
                        <m:ctrlPr>
                          <a:rPr lang="en-US" sz="2200" i="1"/>
                        </m:ctrlPr>
                      </m:sSupPr>
                      <m:e>
                        <m:r>
                          <a:rPr lang="en-US" sz="2200" i="1"/>
                          <m:t>10</m:t>
                        </m:r>
                      </m:e>
                      <m:sup>
                        <m:r>
                          <a:rPr lang="en-US" sz="2200" i="1"/>
                          <m:t>−</m:t>
                        </m:r>
                        <m:r>
                          <a:rPr lang="vi-VN" sz="2200" i="1"/>
                          <m:t>1</m:t>
                        </m:r>
                      </m:sup>
                    </m:sSup>
                  </m:oMath>
                </a14:m>
                <a:r>
                  <a:rPr lang="vi-VN" sz="2200" dirty="0"/>
                  <a:t>,</a:t>
                </a:r>
                <a:r>
                  <a:rPr lang="vi-VN" sz="2200" dirty="0">
                    <a:latin typeface="Lato"/>
                    <a:ea typeface="Lato"/>
                    <a:cs typeface="Lato"/>
                  </a:rPr>
                  <a:t>tại SNR 10dB) do tác động của Fading.</a:t>
                </a:r>
                <a:endParaRPr lang="en-US" sz="2200" dirty="0">
                  <a:latin typeface="Lato"/>
                  <a:ea typeface="Lato"/>
                  <a:cs typeface="Lato"/>
                </a:endParaRPr>
              </a:p>
              <a:p>
                <a:pPr algn="just"/>
                <a:endParaRPr lang="en-US" sz="2200" dirty="0">
                  <a:latin typeface="Lato"/>
                  <a:ea typeface="Lato"/>
                  <a:cs typeface="Lato"/>
                </a:endParaRPr>
              </a:p>
              <a:p>
                <a:pPr algn="just"/>
                <a:r>
                  <a:rPr lang="vi-VN" sz="2200" b="1" dirty="0">
                    <a:latin typeface="Lato"/>
                    <a:ea typeface="Lato"/>
                    <a:cs typeface="Lato"/>
                  </a:rPr>
                  <a:t>Vùng thác đổ (Waterfall Region): </a:t>
                </a:r>
                <a:r>
                  <a:rPr lang="vi-VN" sz="2200" dirty="0">
                    <a:latin typeface="Lato"/>
                    <a:ea typeface="Lato"/>
                    <a:cs typeface="Lato"/>
                  </a:rPr>
                  <a:t>Đường màu cam (Sau giải mã Turbo) cho thấy đặc tính ưu việt của mã hóa. Khi SNR vượt qua ngưỡng 4dB, đường BER dốc thẳng đứng xuống dưới.</a:t>
                </a:r>
                <a:endParaRPr lang="en-US" sz="2200" dirty="0">
                  <a:latin typeface="Lato"/>
                  <a:ea typeface="Lato"/>
                  <a:cs typeface="Lato"/>
                </a:endParaRPr>
              </a:p>
              <a:p>
                <a:pPr algn="just"/>
                <a:endParaRPr lang="en-US" sz="2200" dirty="0">
                  <a:latin typeface="Lato"/>
                  <a:ea typeface="Lato"/>
                  <a:cs typeface="Lato"/>
                </a:endParaRPr>
              </a:p>
              <a:p>
                <a:pPr algn="just"/>
                <a:r>
                  <a:rPr lang="vi-VN" sz="2200" b="1" dirty="0">
                    <a:latin typeface="Lato"/>
                    <a:ea typeface="Lato"/>
                    <a:cs typeface="Lato"/>
                  </a:rPr>
                  <a:t>Độ lợi mã hóa (Coding Gain):</a:t>
                </a:r>
                <a:r>
                  <a:rPr lang="vi-VN" sz="2200" dirty="0">
                    <a:latin typeface="Lato"/>
                    <a:ea typeface="Lato"/>
                    <a:cs typeface="Lato"/>
                  </a:rPr>
                  <a:t> Tại mức lỗi BER = </a:t>
                </a:r>
                <a14:m>
                  <m:oMath xmlns:m="http://schemas.openxmlformats.org/officeDocument/2006/math">
                    <m:sSup>
                      <m:sSupPr>
                        <m:ctrlPr>
                          <a:rPr lang="en-US" sz="2200" i="1">
                            <a:latin typeface="Cambria Math" panose="02040503050406030204" pitchFamily="18" charset="0"/>
                          </a:rPr>
                        </m:ctrlPr>
                      </m:sSupPr>
                      <m:e>
                        <m:r>
                          <a:rPr lang="en-US" sz="2200" i="1">
                            <a:latin typeface="Cambria Math" panose="02040503050406030204" pitchFamily="18" charset="0"/>
                          </a:rPr>
                          <m:t>10</m:t>
                        </m:r>
                      </m:e>
                      <m:sup>
                        <m:r>
                          <a:rPr lang="en-US" sz="2200" i="1">
                            <a:latin typeface="Cambria Math" panose="02040503050406030204" pitchFamily="18" charset="0"/>
                          </a:rPr>
                          <m:t>−</m:t>
                        </m:r>
                        <m:r>
                          <a:rPr lang="en-US" sz="2200" b="0" i="1" smtClean="0">
                            <a:latin typeface="Cambria Math" panose="02040503050406030204" pitchFamily="18" charset="0"/>
                          </a:rPr>
                          <m:t>2</m:t>
                        </m:r>
                      </m:sup>
                    </m:sSup>
                  </m:oMath>
                </a14:m>
                <a:r>
                  <a:rPr lang="vi-VN" sz="2200" dirty="0">
                    <a:latin typeface="Lato"/>
                    <a:ea typeface="Lato"/>
                    <a:cs typeface="Lato"/>
                  </a:rPr>
                  <a:t>(1% lỗi), hệ thống có mã hóa Turbo đạt được độ lợi lên tới hơn 12 dB so với hệ thống không mã hóa. Tại SNR 10dB, lỗi giảm xuống mức cực thấp (2</a:t>
                </a:r>
                <a:r>
                  <a:rPr lang="en-US" sz="2200" dirty="0">
                    <a:latin typeface="Lato"/>
                    <a:ea typeface="Lato"/>
                    <a:cs typeface="Lato"/>
                  </a:rPr>
                  <a:t> x </a:t>
                </a:r>
                <a14:m>
                  <m:oMath xmlns:m="http://schemas.openxmlformats.org/officeDocument/2006/math">
                    <m:sSup>
                      <m:sSupPr>
                        <m:ctrlPr>
                          <a:rPr lang="en-US" sz="2200" i="1">
                            <a:latin typeface="Cambria Math" panose="02040503050406030204" pitchFamily="18" charset="0"/>
                          </a:rPr>
                        </m:ctrlPr>
                      </m:sSupPr>
                      <m:e>
                        <m:r>
                          <a:rPr lang="en-US" sz="2200" i="1">
                            <a:latin typeface="Cambria Math" panose="02040503050406030204" pitchFamily="18" charset="0"/>
                          </a:rPr>
                          <m:t>10</m:t>
                        </m:r>
                      </m:e>
                      <m:sup>
                        <m:r>
                          <a:rPr lang="en-US" sz="2200" i="1">
                            <a:latin typeface="Cambria Math" panose="02040503050406030204" pitchFamily="18" charset="0"/>
                          </a:rPr>
                          <m:t>−</m:t>
                        </m:r>
                        <m:r>
                          <a:rPr lang="en-US" sz="2200" b="0" i="1" smtClean="0">
                            <a:latin typeface="Cambria Math" panose="02040503050406030204" pitchFamily="18" charset="0"/>
                          </a:rPr>
                          <m:t>3</m:t>
                        </m:r>
                      </m:sup>
                    </m:sSup>
                    <m:r>
                      <a:rPr lang="en-US" sz="2200" b="0" i="1" smtClean="0">
                        <a:latin typeface="Cambria Math" panose="02040503050406030204" pitchFamily="18" charset="0"/>
                      </a:rPr>
                      <m:t>),</m:t>
                    </m:r>
                    <m:r>
                      <a:rPr lang="vi-VN" sz="2200" i="1">
                        <a:latin typeface="Cambria Math" panose="02040503050406030204" pitchFamily="18" charset="0"/>
                      </a:rPr>
                      <m:t> </m:t>
                    </m:r>
                  </m:oMath>
                </a14:m>
                <a:r>
                  <a:rPr lang="vi-VN" sz="2200" dirty="0">
                    <a:latin typeface="Lato"/>
                    <a:ea typeface="Lato"/>
                    <a:cs typeface="Lato"/>
                  </a:rPr>
                  <a:t>cải thiện gấp hàng trăm lần.</a:t>
                </a:r>
              </a:p>
            </p:txBody>
          </p:sp>
        </mc:Choice>
        <mc:Fallback>
          <p:sp>
            <p:nvSpPr>
              <p:cNvPr id="6" name="Hộp Văn bản 5">
                <a:extLst>
                  <a:ext uri="{FF2B5EF4-FFF2-40B4-BE49-F238E27FC236}">
                    <a16:creationId xmlns:a16="http://schemas.microsoft.com/office/drawing/2014/main" id="{15EAF4EA-AC82-5DA0-D03A-B28CE0EB7E36}"/>
                  </a:ext>
                </a:extLst>
              </p:cNvPr>
              <p:cNvSpPr txBox="1">
                <a:spLocks noRot="1" noChangeAspect="1" noMove="1" noResize="1" noEditPoints="1" noAdjustHandles="1" noChangeArrowheads="1" noChangeShapeType="1" noTextEdit="1"/>
              </p:cNvSpPr>
              <p:nvPr/>
            </p:nvSpPr>
            <p:spPr>
              <a:xfrm>
                <a:off x="187891" y="861164"/>
                <a:ext cx="6722301" cy="5178341"/>
              </a:xfrm>
              <a:prstGeom prst="rect">
                <a:avLst/>
              </a:prstGeom>
              <a:blipFill>
                <a:blip r:embed="rId2"/>
                <a:stretch>
                  <a:fillRect l="-1179" t="-706" r="-1179" b="-1412"/>
                </a:stretch>
              </a:blipFill>
            </p:spPr>
            <p:txBody>
              <a:bodyPr/>
              <a:lstStyle/>
              <a:p>
                <a:r>
                  <a:rPr lang="en-US">
                    <a:noFill/>
                  </a:rPr>
                  <a:t> </a:t>
                </a:r>
              </a:p>
            </p:txBody>
          </p:sp>
        </mc:Fallback>
      </mc:AlternateContent>
      <p:pic>
        <p:nvPicPr>
          <p:cNvPr id="9" name="Picture 8" descr="Không có mô tả.">
            <a:extLst>
              <a:ext uri="{FF2B5EF4-FFF2-40B4-BE49-F238E27FC236}">
                <a16:creationId xmlns:a16="http://schemas.microsoft.com/office/drawing/2014/main" id="{66260879-1ABB-16EF-2E93-5A8E89AC547C}"/>
              </a:ext>
            </a:extLst>
          </p:cNvPr>
          <p:cNvPicPr>
            <a:picLocks noChangeAspect="1"/>
          </p:cNvPicPr>
          <p:nvPr/>
        </p:nvPicPr>
        <p:blipFill rotWithShape="1">
          <a:blip r:embed="rId3">
            <a:extLst>
              <a:ext uri="{28A0092B-C50C-407E-A947-70E740481C1C}">
                <a14:useLocalDpi xmlns:a14="http://schemas.microsoft.com/office/drawing/2010/main" val="0"/>
              </a:ext>
            </a:extLst>
          </a:blip>
          <a:srcRect t="5450"/>
          <a:stretch>
            <a:fillRect/>
          </a:stretch>
        </p:blipFill>
        <p:spPr bwMode="auto">
          <a:xfrm>
            <a:off x="6901465" y="1819496"/>
            <a:ext cx="5290535" cy="321900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622389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DE918F-1EBB-7690-B3BA-16210CD8F780}"/>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A937124-360F-EB8E-600B-CF2BAE610599}"/>
              </a:ext>
            </a:extLst>
          </p:cNvPr>
          <p:cNvSpPr>
            <a:spLocks noGrp="1"/>
          </p:cNvSpPr>
          <p:nvPr>
            <p:ph type="sldNum" sz="quarter" idx="12"/>
          </p:nvPr>
        </p:nvSpPr>
        <p:spPr/>
        <p:txBody>
          <a:bodyPr/>
          <a:lstStyle/>
          <a:p>
            <a:fld id="{9EA0BE3B-158A-4EDF-80DC-E394A0D1600F}" type="slidenum">
              <a:rPr lang="en-US" smtClean="0"/>
              <a:pPr/>
              <a:t>26</a:t>
            </a:fld>
            <a:endParaRPr lang="en-US"/>
          </a:p>
        </p:txBody>
      </p:sp>
      <p:sp>
        <p:nvSpPr>
          <p:cNvPr id="3" name="Title 2">
            <a:extLst>
              <a:ext uri="{FF2B5EF4-FFF2-40B4-BE49-F238E27FC236}">
                <a16:creationId xmlns:a16="http://schemas.microsoft.com/office/drawing/2014/main" id="{729EBC2D-56DA-B18B-2529-CCF1A6A79E7A}"/>
              </a:ext>
            </a:extLst>
          </p:cNvPr>
          <p:cNvSpPr>
            <a:spLocks noGrp="1"/>
          </p:cNvSpPr>
          <p:nvPr>
            <p:ph type="title"/>
          </p:nvPr>
        </p:nvSpPr>
        <p:spPr/>
        <p:txBody>
          <a:bodyPr lIns="91440" tIns="45720" rIns="91440" bIns="45720" anchor="t"/>
          <a:lstStyle/>
          <a:p>
            <a:r>
              <a:rPr lang="en-US" dirty="0" err="1"/>
              <a:t>Phân</a:t>
            </a:r>
            <a:r>
              <a:rPr lang="en-US" dirty="0"/>
              <a:t> </a:t>
            </a:r>
            <a:r>
              <a:rPr lang="en-US" dirty="0" err="1"/>
              <a:t>tích</a:t>
            </a:r>
            <a:r>
              <a:rPr lang="en-US" dirty="0"/>
              <a:t> </a:t>
            </a:r>
            <a:r>
              <a:rPr lang="en-US" dirty="0" err="1"/>
              <a:t>kết</a:t>
            </a:r>
            <a:r>
              <a:rPr lang="en-US" dirty="0"/>
              <a:t> </a:t>
            </a:r>
            <a:r>
              <a:rPr lang="en-US" dirty="0" err="1"/>
              <a:t>quả</a:t>
            </a:r>
            <a:r>
              <a:rPr lang="en-US" dirty="0"/>
              <a:t> SER</a:t>
            </a:r>
            <a:endParaRPr lang="vi-VN" dirty="0">
              <a:latin typeface="Lato"/>
              <a:ea typeface="Lato"/>
              <a:cs typeface="Lato"/>
            </a:endParaRPr>
          </a:p>
        </p:txBody>
      </p:sp>
      <p:sp>
        <p:nvSpPr>
          <p:cNvPr id="6" name="Hộp Văn bản 5">
            <a:extLst>
              <a:ext uri="{FF2B5EF4-FFF2-40B4-BE49-F238E27FC236}">
                <a16:creationId xmlns:a16="http://schemas.microsoft.com/office/drawing/2014/main" id="{5B77D09B-DAB1-8149-A38B-68C7F990F9F1}"/>
              </a:ext>
            </a:extLst>
          </p:cNvPr>
          <p:cNvSpPr txBox="1"/>
          <p:nvPr/>
        </p:nvSpPr>
        <p:spPr>
          <a:xfrm>
            <a:off x="187891" y="861164"/>
            <a:ext cx="6722301"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vi-VN" sz="2400" b="1" dirty="0">
                <a:latin typeface="Lato"/>
                <a:ea typeface="Lato"/>
                <a:cs typeface="Lato"/>
              </a:rPr>
              <a:t>Tương quan BER/SER: </a:t>
            </a:r>
            <a:r>
              <a:rPr lang="vi-VN" sz="2400" dirty="0">
                <a:latin typeface="Lato"/>
                <a:ea typeface="Lato"/>
                <a:cs typeface="Lato"/>
              </a:rPr>
              <a:t>Đồ thị SER có dạng tương đồng với BER. Với điều chế 16-QAM, một symbol lỗi sẽ kéo theo các bit lỗi. Kết quả SER cũng thể hiện vùng thác đổ rõ rệt từ 6dB đến 10dB, chứng tỏ khả năng khôi phục lại chòm sao tín hiệu của bộ giải mã là rất tốt.</a:t>
            </a:r>
            <a:endParaRPr lang="en-US" sz="2400" dirty="0">
              <a:latin typeface="Lato"/>
              <a:ea typeface="Lato"/>
              <a:cs typeface="Lato"/>
            </a:endParaRPr>
          </a:p>
          <a:p>
            <a:pPr algn="just"/>
            <a:endParaRPr lang="en-US" sz="2400" dirty="0">
              <a:latin typeface="Lato"/>
              <a:ea typeface="Lato"/>
              <a:cs typeface="Lato"/>
            </a:endParaRPr>
          </a:p>
          <a:p>
            <a:pPr algn="just"/>
            <a:r>
              <a:rPr lang="vi-VN" sz="2400" b="1" dirty="0">
                <a:latin typeface="Lato"/>
                <a:ea typeface="Lato"/>
                <a:cs typeface="Lato"/>
              </a:rPr>
              <a:t>Đánh giá sự đánh đổi: </a:t>
            </a:r>
            <a:r>
              <a:rPr lang="vi-VN" sz="2400" dirty="0">
                <a:latin typeface="Lato"/>
                <a:ea typeface="Lato"/>
                <a:cs typeface="Lato"/>
              </a:rPr>
              <a:t>Để đạt được độ tin cậy cực cao này, hệ thống phải chấp nhận hy sinh băng thông do tỷ lệ mã là 1/3</a:t>
            </a:r>
            <a:r>
              <a:rPr lang="en-US" sz="2400" dirty="0">
                <a:latin typeface="Lato"/>
                <a:ea typeface="Lato"/>
                <a:cs typeface="Lato"/>
              </a:rPr>
              <a:t> </a:t>
            </a:r>
            <a:r>
              <a:rPr lang="vi-VN" sz="2400" dirty="0">
                <a:latin typeface="Lato"/>
                <a:ea typeface="Lato"/>
                <a:cs typeface="Lato"/>
              </a:rPr>
              <a:t>(truyền 3 bit để bảo vệ 1 bit). Tuy nhiên, trong môi trường vô tuyến nhiều nhiễu như Rayleigh, sự đánh đổi này là hoàn toàn xứng đáng và cần thiết.</a:t>
            </a:r>
          </a:p>
        </p:txBody>
      </p:sp>
      <p:pic>
        <p:nvPicPr>
          <p:cNvPr id="4" name="Picture 3" descr="Không có mô tả.">
            <a:extLst>
              <a:ext uri="{FF2B5EF4-FFF2-40B4-BE49-F238E27FC236}">
                <a16:creationId xmlns:a16="http://schemas.microsoft.com/office/drawing/2014/main" id="{3E4F640F-4C6C-638A-E5E7-00FEA733EC30}"/>
              </a:ext>
            </a:extLst>
          </p:cNvPr>
          <p:cNvPicPr>
            <a:picLocks noChangeAspect="1"/>
          </p:cNvPicPr>
          <p:nvPr/>
        </p:nvPicPr>
        <p:blipFill rotWithShape="1">
          <a:blip r:embed="rId2">
            <a:extLst>
              <a:ext uri="{28A0092B-C50C-407E-A947-70E740481C1C}">
                <a14:useLocalDpi xmlns:a14="http://schemas.microsoft.com/office/drawing/2010/main" val="0"/>
              </a:ext>
            </a:extLst>
          </a:blip>
          <a:srcRect t="5100"/>
          <a:stretch>
            <a:fillRect/>
          </a:stretch>
        </p:blipFill>
        <p:spPr bwMode="auto">
          <a:xfrm>
            <a:off x="6910192" y="1986116"/>
            <a:ext cx="5202331" cy="303832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002233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272CB5-1024-2364-DF8A-88BBB60119A4}"/>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FF6E728-A5EA-EAB3-32A6-032EB1FCAB9A}"/>
              </a:ext>
            </a:extLst>
          </p:cNvPr>
          <p:cNvSpPr>
            <a:spLocks noGrp="1"/>
          </p:cNvSpPr>
          <p:nvPr>
            <p:ph type="sldNum" sz="quarter" idx="12"/>
          </p:nvPr>
        </p:nvSpPr>
        <p:spPr/>
        <p:txBody>
          <a:bodyPr/>
          <a:lstStyle/>
          <a:p>
            <a:fld id="{9EA0BE3B-158A-4EDF-80DC-E394A0D1600F}" type="slidenum">
              <a:rPr lang="en-US" smtClean="0"/>
              <a:pPr/>
              <a:t>27</a:t>
            </a:fld>
            <a:endParaRPr lang="en-US"/>
          </a:p>
        </p:txBody>
      </p:sp>
      <p:sp>
        <p:nvSpPr>
          <p:cNvPr id="3" name="Title 2">
            <a:extLst>
              <a:ext uri="{FF2B5EF4-FFF2-40B4-BE49-F238E27FC236}">
                <a16:creationId xmlns:a16="http://schemas.microsoft.com/office/drawing/2014/main" id="{EF826957-DEDF-59FB-9D8B-229831397CDE}"/>
              </a:ext>
            </a:extLst>
          </p:cNvPr>
          <p:cNvSpPr>
            <a:spLocks noGrp="1"/>
          </p:cNvSpPr>
          <p:nvPr>
            <p:ph type="title"/>
          </p:nvPr>
        </p:nvSpPr>
        <p:spPr/>
        <p:txBody>
          <a:bodyPr lIns="91440" tIns="45720" rIns="91440" bIns="45720" anchor="t"/>
          <a:lstStyle/>
          <a:p>
            <a:r>
              <a:rPr lang="en-US" dirty="0" err="1">
                <a:latin typeface="Lato"/>
                <a:ea typeface="Lato"/>
                <a:cs typeface="Lato"/>
              </a:rPr>
              <a:t>Kết</a:t>
            </a:r>
            <a:r>
              <a:rPr lang="en-US" dirty="0">
                <a:latin typeface="Lato"/>
                <a:ea typeface="Lato"/>
                <a:cs typeface="Lato"/>
              </a:rPr>
              <a:t> </a:t>
            </a:r>
            <a:r>
              <a:rPr lang="en-US" dirty="0" err="1">
                <a:latin typeface="Lato"/>
                <a:ea typeface="Lato"/>
                <a:cs typeface="Lato"/>
              </a:rPr>
              <a:t>luận</a:t>
            </a:r>
            <a:endParaRPr lang="vi-VN" dirty="0"/>
          </a:p>
        </p:txBody>
      </p:sp>
      <p:sp>
        <p:nvSpPr>
          <p:cNvPr id="4" name="Content Placeholder 3">
            <a:extLst>
              <a:ext uri="{FF2B5EF4-FFF2-40B4-BE49-F238E27FC236}">
                <a16:creationId xmlns:a16="http://schemas.microsoft.com/office/drawing/2014/main" id="{F009EE35-5B54-4C6F-9CE0-18B1C195D780}"/>
              </a:ext>
            </a:extLst>
          </p:cNvPr>
          <p:cNvSpPr>
            <a:spLocks noGrp="1"/>
          </p:cNvSpPr>
          <p:nvPr>
            <p:ph sz="quarter" idx="13"/>
          </p:nvPr>
        </p:nvSpPr>
        <p:spPr/>
        <p:txBody>
          <a:bodyPr lIns="91440" tIns="45720" rIns="91440" bIns="45720" anchor="t"/>
          <a:lstStyle/>
          <a:p>
            <a:pPr marL="0" indent="0">
              <a:buNone/>
            </a:pPr>
            <a:r>
              <a:rPr lang="vi-VN" sz="2600" b="1" dirty="0"/>
              <a:t>Vai trò của Mã hóa kênh: </a:t>
            </a:r>
            <a:r>
              <a:rPr lang="vi-VN" sz="2600" dirty="0"/>
              <a:t>Kết quả mô phỏng khẳng định hệ thống MIMO-OFDM nếu chỉ dùng cân bằng Zero-Forcing (ZF) sẽ chịu ảnh hưởng nặng nề bởi Fading. Tích hợp mã hóa Turbo là bắt buộc để đảm bảo chất lượng truyền tin.</a:t>
            </a:r>
            <a:endParaRPr lang="en-US" sz="2600" dirty="0"/>
          </a:p>
          <a:p>
            <a:pPr marL="0" indent="0">
              <a:buNone/>
            </a:pPr>
            <a:endParaRPr lang="en-US" sz="2600" dirty="0"/>
          </a:p>
          <a:p>
            <a:pPr marL="0" indent="0">
              <a:buNone/>
            </a:pPr>
            <a:r>
              <a:rPr lang="vi-VN" sz="2600" b="1" dirty="0"/>
              <a:t>Hiệu quả thực tế: </a:t>
            </a:r>
            <a:r>
              <a:rPr lang="vi-VN" sz="2600" dirty="0"/>
              <a:t>Với giải thuật giải mã lặp Max-Log-MAP (6 vòng lặp), hệ thống hoạt động ổn định trên kênh truyền đa đường, đạt độ lợi mã hóa lớn (&gt;12dB).</a:t>
            </a:r>
            <a:endParaRPr lang="en-US" sz="2600" dirty="0"/>
          </a:p>
          <a:p>
            <a:pPr marL="0" indent="0">
              <a:buNone/>
            </a:pPr>
            <a:endParaRPr lang="en-US" sz="2600" dirty="0"/>
          </a:p>
          <a:p>
            <a:pPr marL="0" indent="0">
              <a:buNone/>
            </a:pPr>
            <a:r>
              <a:rPr lang="vi-VN" sz="2600" b="1" dirty="0"/>
              <a:t>Hướng phát triển: </a:t>
            </a:r>
            <a:r>
              <a:rPr lang="vi-VN" sz="2600" dirty="0"/>
              <a:t>Kết quả này là tiền đề tốt để tiếp tục nghiên cứu các kỹ thuật cân bằng kênh phức tạp hơn như MMSE hoặc các loại mã mới như LDPC trong các hệ thống 5G tương lai.</a:t>
            </a:r>
            <a:endParaRPr lang="en-US" sz="2600" dirty="0"/>
          </a:p>
        </p:txBody>
      </p:sp>
    </p:spTree>
    <p:extLst>
      <p:ext uri="{BB962C8B-B14F-4D97-AF65-F5344CB8AC3E}">
        <p14:creationId xmlns:p14="http://schemas.microsoft.com/office/powerpoint/2010/main" val="38660328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a:extLst>
              <a:ext uri="{FF2B5EF4-FFF2-40B4-BE49-F238E27FC236}">
                <a16:creationId xmlns:a16="http://schemas.microsoft.com/office/drawing/2014/main" id="{5945A2BB-ABB6-48FB-A491-502474D93E34}"/>
              </a:ext>
            </a:extLst>
          </p:cNvPr>
          <p:cNvSpPr txBox="1">
            <a:spLocks/>
          </p:cNvSpPr>
          <p:nvPr/>
        </p:nvSpPr>
        <p:spPr>
          <a:xfrm>
            <a:off x="5605763" y="2869457"/>
            <a:ext cx="542245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6000"/>
              <a:t>THANK YOU !</a:t>
            </a:r>
          </a:p>
        </p:txBody>
      </p:sp>
      <p:sp>
        <p:nvSpPr>
          <p:cNvPr id="3" name="Slide Number Placeholder 2">
            <a:extLst>
              <a:ext uri="{FF2B5EF4-FFF2-40B4-BE49-F238E27FC236}">
                <a16:creationId xmlns:a16="http://schemas.microsoft.com/office/drawing/2014/main" id="{B255FE58-BA70-418C-863F-55066B6675FB}"/>
              </a:ext>
            </a:extLst>
          </p:cNvPr>
          <p:cNvSpPr>
            <a:spLocks noGrp="1"/>
          </p:cNvSpPr>
          <p:nvPr>
            <p:ph type="sldNum" sz="quarter" idx="12"/>
          </p:nvPr>
        </p:nvSpPr>
        <p:spPr/>
        <p:txBody>
          <a:bodyPr/>
          <a:lstStyle/>
          <a:p>
            <a:fld id="{9EA0BE3B-158A-4EDF-80DC-E394A0D1600F}" type="slidenum">
              <a:rPr lang="en-US" smtClean="0"/>
              <a:pPr/>
              <a:t>28</a:t>
            </a:fld>
            <a:endParaRPr lang="en-US"/>
          </a:p>
        </p:txBody>
      </p:sp>
    </p:spTree>
    <p:extLst>
      <p:ext uri="{BB962C8B-B14F-4D97-AF65-F5344CB8AC3E}">
        <p14:creationId xmlns:p14="http://schemas.microsoft.com/office/powerpoint/2010/main" val="2790627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933C75-DB9D-793C-4B42-0672DF26CCDA}"/>
            </a:ext>
          </a:extLst>
        </p:cNvPr>
        <p:cNvGrpSpPr/>
        <p:nvPr/>
      </p:nvGrpSpPr>
      <p:grpSpPr>
        <a:xfrm>
          <a:off x="0" y="0"/>
          <a:ext cx="0" cy="0"/>
          <a:chOff x="0" y="0"/>
          <a:chExt cx="0" cy="0"/>
        </a:xfrm>
      </p:grpSpPr>
      <p:sp>
        <p:nvSpPr>
          <p:cNvPr id="2" name="Title 6">
            <a:extLst>
              <a:ext uri="{FF2B5EF4-FFF2-40B4-BE49-F238E27FC236}">
                <a16:creationId xmlns:a16="http://schemas.microsoft.com/office/drawing/2014/main" id="{E75220BD-9162-4118-F427-C8C359B8C81C}"/>
              </a:ext>
            </a:extLst>
          </p:cNvPr>
          <p:cNvSpPr txBox="1">
            <a:spLocks/>
          </p:cNvSpPr>
          <p:nvPr/>
        </p:nvSpPr>
        <p:spPr>
          <a:xfrm>
            <a:off x="6096000" y="2943348"/>
            <a:ext cx="401018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5000"/>
              <a:t>1. </a:t>
            </a:r>
            <a:r>
              <a:rPr lang="en-US" sz="5000" err="1"/>
              <a:t>Đặt</a:t>
            </a:r>
            <a:r>
              <a:rPr lang="en-US" sz="5000"/>
              <a:t> </a:t>
            </a:r>
            <a:r>
              <a:rPr lang="en-US" sz="5000" err="1"/>
              <a:t>vấn</a:t>
            </a:r>
            <a:r>
              <a:rPr lang="en-US" sz="5000"/>
              <a:t> </a:t>
            </a:r>
            <a:r>
              <a:rPr lang="en-US" sz="5000" err="1"/>
              <a:t>đề</a:t>
            </a:r>
            <a:endParaRPr lang="en-US" sz="5000"/>
          </a:p>
        </p:txBody>
      </p:sp>
      <p:sp>
        <p:nvSpPr>
          <p:cNvPr id="3" name="Slide Number Placeholder 2">
            <a:extLst>
              <a:ext uri="{FF2B5EF4-FFF2-40B4-BE49-F238E27FC236}">
                <a16:creationId xmlns:a16="http://schemas.microsoft.com/office/drawing/2014/main" id="{23F14FC4-EFF5-180A-5F5B-BB3E6E9BA04F}"/>
              </a:ext>
            </a:extLst>
          </p:cNvPr>
          <p:cNvSpPr>
            <a:spLocks noGrp="1"/>
          </p:cNvSpPr>
          <p:nvPr>
            <p:ph type="sldNum" sz="quarter" idx="12"/>
          </p:nvPr>
        </p:nvSpPr>
        <p:spPr/>
        <p:txBody>
          <a:bodyPr/>
          <a:lstStyle/>
          <a:p>
            <a:fld id="{9EA0BE3B-158A-4EDF-80DC-E394A0D1600F}" type="slidenum">
              <a:rPr lang="en-US" smtClean="0"/>
              <a:pPr/>
              <a:t>3</a:t>
            </a:fld>
            <a:endParaRPr lang="en-US"/>
          </a:p>
        </p:txBody>
      </p:sp>
    </p:spTree>
    <p:extLst>
      <p:ext uri="{BB962C8B-B14F-4D97-AF65-F5344CB8AC3E}">
        <p14:creationId xmlns:p14="http://schemas.microsoft.com/office/powerpoint/2010/main" val="309503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5FF9A3-A03E-1B34-EEE4-38BC2F303B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734806-24D7-1E15-7FC8-CC65021970E5}"/>
              </a:ext>
            </a:extLst>
          </p:cNvPr>
          <p:cNvSpPr>
            <a:spLocks noGrp="1"/>
          </p:cNvSpPr>
          <p:nvPr>
            <p:ph type="title"/>
          </p:nvPr>
        </p:nvSpPr>
        <p:spPr/>
        <p:txBody>
          <a:bodyPr/>
          <a:lstStyle/>
          <a:p>
            <a:r>
              <a:rPr lang="en-US" err="1"/>
              <a:t>Đặt</a:t>
            </a:r>
            <a:r>
              <a:rPr lang="en-US"/>
              <a:t> </a:t>
            </a:r>
            <a:r>
              <a:rPr lang="en-US" err="1"/>
              <a:t>vấn</a:t>
            </a:r>
            <a:r>
              <a:rPr lang="en-US"/>
              <a:t> </a:t>
            </a:r>
            <a:r>
              <a:rPr lang="en-US" err="1"/>
              <a:t>đề</a:t>
            </a:r>
            <a:r>
              <a:rPr lang="en-US"/>
              <a:t> &amp; </a:t>
            </a:r>
            <a:r>
              <a:rPr lang="en-US" err="1"/>
              <a:t>Bối</a:t>
            </a:r>
            <a:r>
              <a:rPr lang="en-US"/>
              <a:t> </a:t>
            </a:r>
            <a:r>
              <a:rPr lang="en-US" err="1"/>
              <a:t>cảnh</a:t>
            </a:r>
            <a:r>
              <a:rPr lang="en-US"/>
              <a:t> </a:t>
            </a:r>
            <a:r>
              <a:rPr lang="en-US" err="1"/>
              <a:t>đề</a:t>
            </a:r>
            <a:r>
              <a:rPr lang="en-US"/>
              <a:t> </a:t>
            </a:r>
            <a:r>
              <a:rPr lang="en-US" err="1"/>
              <a:t>tài</a:t>
            </a:r>
            <a:endParaRPr lang="en-US"/>
          </a:p>
        </p:txBody>
      </p:sp>
      <p:sp>
        <p:nvSpPr>
          <p:cNvPr id="4" name="Slide Number Placeholder 3">
            <a:extLst>
              <a:ext uri="{FF2B5EF4-FFF2-40B4-BE49-F238E27FC236}">
                <a16:creationId xmlns:a16="http://schemas.microsoft.com/office/drawing/2014/main" id="{880E9C99-38AB-713D-337D-3D0EEAE10891}"/>
              </a:ext>
            </a:extLst>
          </p:cNvPr>
          <p:cNvSpPr>
            <a:spLocks noGrp="1"/>
          </p:cNvSpPr>
          <p:nvPr>
            <p:ph type="sldNum" sz="quarter" idx="12"/>
          </p:nvPr>
        </p:nvSpPr>
        <p:spPr/>
        <p:txBody>
          <a:bodyPr/>
          <a:lstStyle/>
          <a:p>
            <a:fld id="{9EA0BE3B-158A-4EDF-80DC-E394A0D1600F}" type="slidenum">
              <a:rPr lang="en-US" smtClean="0"/>
              <a:pPr/>
              <a:t>4</a:t>
            </a:fld>
            <a:endParaRPr lang="en-US"/>
          </a:p>
        </p:txBody>
      </p:sp>
      <p:sp>
        <p:nvSpPr>
          <p:cNvPr id="6" name="Rectangle 2">
            <a:extLst>
              <a:ext uri="{FF2B5EF4-FFF2-40B4-BE49-F238E27FC236}">
                <a16:creationId xmlns:a16="http://schemas.microsoft.com/office/drawing/2014/main" id="{A0BC9EBA-99E8-244E-3799-1E1CE730E2D7}"/>
              </a:ext>
            </a:extLst>
          </p:cNvPr>
          <p:cNvSpPr>
            <a:spLocks noGrp="1" noChangeArrowheads="1"/>
          </p:cNvSpPr>
          <p:nvPr>
            <p:ph sz="quarter" idx="13"/>
          </p:nvPr>
        </p:nvSpPr>
        <p:spPr bwMode="auto">
          <a:xfrm>
            <a:off x="260079" y="1026408"/>
            <a:ext cx="4429908" cy="5288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ts val="130"/>
              </a:spcBef>
              <a:spcAft>
                <a:spcPct val="0"/>
              </a:spcAft>
              <a:buClrTx/>
              <a:buSzTx/>
              <a:buNone/>
              <a:tabLst/>
            </a:pPr>
            <a:r>
              <a:rPr kumimoji="0" lang="en-US" altLang="en-US" sz="2400" b="1" i="0" u="none" strike="noStrike" cap="none" normalizeH="0" baseline="0" err="1">
                <a:ln>
                  <a:noFill/>
                </a:ln>
                <a:solidFill>
                  <a:schemeClr val="tx1"/>
                </a:solidFill>
                <a:effectLst/>
              </a:rPr>
              <a:t>Bối</a:t>
            </a:r>
            <a:r>
              <a:rPr kumimoji="0" lang="en-US" altLang="en-US" sz="2400" b="1" i="0" u="none" strike="noStrike" cap="none" normalizeH="0" baseline="0">
                <a:ln>
                  <a:noFill/>
                </a:ln>
                <a:solidFill>
                  <a:schemeClr val="tx1"/>
                </a:solidFill>
                <a:effectLst/>
              </a:rPr>
              <a:t> </a:t>
            </a:r>
            <a:r>
              <a:rPr kumimoji="0" lang="en-US" altLang="en-US" sz="2400" b="1" i="0" u="none" strike="noStrike" cap="none" normalizeH="0" baseline="0" err="1">
                <a:ln>
                  <a:noFill/>
                </a:ln>
                <a:solidFill>
                  <a:schemeClr val="tx1"/>
                </a:solidFill>
                <a:effectLst/>
              </a:rPr>
              <a:t>cảnh</a:t>
            </a:r>
            <a:r>
              <a:rPr kumimoji="0" lang="en-US" altLang="en-US" sz="2400" b="1" i="0" u="none" strike="noStrike" cap="none" normalizeH="0" baseline="0">
                <a:ln>
                  <a:noFill/>
                </a:ln>
                <a:solidFill>
                  <a:schemeClr val="tx1"/>
                </a:solidFill>
                <a:effectLst/>
              </a:rPr>
              <a:t>:</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Sự</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bùng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nổ</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của</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cách</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mạng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công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nghệ</a:t>
            </a:r>
            <a:r>
              <a:rPr kumimoji="0" lang="en-US" altLang="en-US" sz="2400" b="0" i="0" u="none" strike="noStrike" cap="none" normalizeH="0" baseline="0">
                <a:ln>
                  <a:noFill/>
                </a:ln>
                <a:solidFill>
                  <a:schemeClr val="tx1"/>
                </a:solidFill>
                <a:effectLst/>
              </a:rPr>
              <a:t> 4.0 </a:t>
            </a:r>
            <a:r>
              <a:rPr kumimoji="0" lang="en-US" altLang="en-US" sz="2400" b="0" i="0" u="none" strike="noStrike" cap="none" normalizeH="0" baseline="0" err="1">
                <a:ln>
                  <a:noFill/>
                </a:ln>
                <a:solidFill>
                  <a:schemeClr val="tx1"/>
                </a:solidFill>
                <a:effectLst/>
              </a:rPr>
              <a:t>và</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nhu</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cầu</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dữ</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liệu</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chất</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lượng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cao</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đặt</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ra</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thách</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thức</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lớn</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về</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băng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thông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và</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độ</a:t>
            </a:r>
            <a:r>
              <a:rPr kumimoji="0" lang="en-US" altLang="en-US" sz="2400" b="0" i="0" u="none" strike="noStrike" cap="none" normalizeH="0" baseline="0">
                <a:ln>
                  <a:noFill/>
                </a:ln>
                <a:solidFill>
                  <a:schemeClr val="tx1"/>
                </a:solidFill>
                <a:effectLst/>
              </a:rPr>
              <a:t> tin </a:t>
            </a:r>
            <a:r>
              <a:rPr kumimoji="0" lang="en-US" altLang="en-US" sz="2400" b="0" i="0" u="none" strike="noStrike" cap="none" normalizeH="0" baseline="0" err="1">
                <a:ln>
                  <a:noFill/>
                </a:ln>
                <a:solidFill>
                  <a:schemeClr val="tx1"/>
                </a:solidFill>
                <a:effectLst/>
              </a:rPr>
              <a:t>cậy</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cho</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hạ</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tầng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viễn</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thông</a:t>
            </a:r>
            <a:r>
              <a:rPr kumimoji="0" lang="en-US" altLang="en-US" sz="2400" b="0" i="0" u="none" strike="noStrike" cap="none" normalizeH="0" baseline="0">
                <a:ln>
                  <a:noFill/>
                </a:ln>
                <a:solidFill>
                  <a:schemeClr val="tx1"/>
                </a:solidFill>
                <a:effectLst/>
              </a:rPr>
              <a:t>.</a:t>
            </a:r>
          </a:p>
          <a:p>
            <a:pPr marL="0" marR="0" lvl="0" indent="0" algn="just" defTabSz="914400" rtl="0" eaLnBrk="0" fontAlgn="base" latinLnBrk="0" hangingPunct="0">
              <a:lnSpc>
                <a:spcPct val="100000"/>
              </a:lnSpc>
              <a:spcBef>
                <a:spcPts val="130"/>
              </a:spcBef>
              <a:spcAft>
                <a:spcPct val="0"/>
              </a:spcAft>
              <a:buClrTx/>
              <a:buSzTx/>
              <a:buNone/>
              <a:tabLst/>
            </a:pPr>
            <a:r>
              <a:rPr kumimoji="0" lang="en-US" altLang="en-US" sz="2400" b="1" i="0" u="none" strike="noStrike" cap="none" normalizeH="0" baseline="0" err="1">
                <a:ln>
                  <a:noFill/>
                </a:ln>
                <a:solidFill>
                  <a:schemeClr val="tx1"/>
                </a:solidFill>
                <a:effectLst/>
              </a:rPr>
              <a:t>Thách</a:t>
            </a:r>
            <a:r>
              <a:rPr kumimoji="0" lang="en-US" altLang="en-US" sz="2400" b="1" i="0" u="none" strike="noStrike" cap="none" normalizeH="0" baseline="0">
                <a:ln>
                  <a:noFill/>
                </a:ln>
                <a:solidFill>
                  <a:schemeClr val="tx1"/>
                </a:solidFill>
                <a:effectLst/>
              </a:rPr>
              <a:t> </a:t>
            </a:r>
            <a:r>
              <a:rPr kumimoji="0" lang="en-US" altLang="en-US" sz="2400" b="1" i="0" u="none" strike="noStrike" cap="none" normalizeH="0" baseline="0" err="1">
                <a:ln>
                  <a:noFill/>
                </a:ln>
                <a:solidFill>
                  <a:schemeClr val="tx1"/>
                </a:solidFill>
                <a:effectLst/>
              </a:rPr>
              <a:t>thức</a:t>
            </a:r>
            <a:r>
              <a:rPr kumimoji="0" lang="en-US" altLang="en-US" sz="2400" b="1" i="0" u="none" strike="noStrike" cap="none" normalizeH="0" baseline="0">
                <a:ln>
                  <a:noFill/>
                </a:ln>
                <a:solidFill>
                  <a:schemeClr val="tx1"/>
                </a:solidFill>
                <a:effectLst/>
              </a:rPr>
              <a:t> </a:t>
            </a:r>
            <a:r>
              <a:rPr kumimoji="0" lang="en-US" altLang="en-US" sz="2400" b="1" i="0" u="none" strike="noStrike" cap="none" normalizeH="0" baseline="0" err="1">
                <a:ln>
                  <a:noFill/>
                </a:ln>
                <a:solidFill>
                  <a:schemeClr val="tx1"/>
                </a:solidFill>
                <a:effectLst/>
              </a:rPr>
              <a:t>cốt</a:t>
            </a:r>
            <a:r>
              <a:rPr kumimoji="0" lang="en-US" altLang="en-US" sz="2400" b="1" i="0" u="none" strike="noStrike" cap="none" normalizeH="0" baseline="0">
                <a:ln>
                  <a:noFill/>
                </a:ln>
                <a:solidFill>
                  <a:schemeClr val="tx1"/>
                </a:solidFill>
                <a:effectLst/>
              </a:rPr>
              <a:t> </a:t>
            </a:r>
            <a:r>
              <a:rPr kumimoji="0" lang="en-US" altLang="en-US" sz="2400" b="1" i="0" u="none" strike="noStrike" cap="none" normalizeH="0" baseline="0" err="1">
                <a:ln>
                  <a:noFill/>
                </a:ln>
                <a:solidFill>
                  <a:schemeClr val="tx1"/>
                </a:solidFill>
                <a:effectLst/>
              </a:rPr>
              <a:t>lõi</a:t>
            </a:r>
            <a:r>
              <a:rPr kumimoji="0" lang="en-US" altLang="en-US" sz="2400" b="1" i="0" u="none" strike="noStrike" cap="none" normalizeH="0" baseline="0">
                <a:ln>
                  <a:noFill/>
                </a:ln>
                <a:solidFill>
                  <a:schemeClr val="tx1"/>
                </a:solidFill>
                <a:effectLst/>
              </a:rPr>
              <a:t>:</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Làm</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thế</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nào</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để</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truyền</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tải</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lượng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thông</a:t>
            </a:r>
            <a:r>
              <a:rPr kumimoji="0" lang="en-US" altLang="en-US" sz="2400" b="0" i="0" u="none" strike="noStrike" cap="none" normalizeH="0" baseline="0">
                <a:ln>
                  <a:noFill/>
                </a:ln>
                <a:solidFill>
                  <a:schemeClr val="tx1"/>
                </a:solidFill>
                <a:effectLst/>
              </a:rPr>
              <a:t> tin </a:t>
            </a:r>
            <a:r>
              <a:rPr kumimoji="0" lang="en-US" altLang="en-US" sz="2400" b="0" i="0" u="none" strike="noStrike" cap="none" normalizeH="0" baseline="0" err="1">
                <a:ln>
                  <a:noFill/>
                </a:ln>
                <a:solidFill>
                  <a:schemeClr val="tx1"/>
                </a:solidFill>
                <a:effectLst/>
              </a:rPr>
              <a:t>lớn</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nhất</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trong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băng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thông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hạn</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hẹp</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đồng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thời</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duy</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trì</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kết</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nối</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ổn</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định</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trong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môi</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trường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truyền</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sóng</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nhiều</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nhiễu</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và</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biến</a:t>
            </a:r>
            <a:r>
              <a:rPr kumimoji="0" lang="en-US" altLang="en-US" sz="2400" b="0" i="0" u="none" strike="noStrike" cap="none" normalizeH="0" baseline="0">
                <a:ln>
                  <a:noFill/>
                </a:ln>
                <a:solidFill>
                  <a:schemeClr val="tx1"/>
                </a:solidFill>
                <a:effectLst/>
              </a:rPr>
              <a:t> </a:t>
            </a:r>
            <a:r>
              <a:rPr kumimoji="0" lang="en-US" altLang="en-US" sz="2400" b="0" i="0" u="none" strike="noStrike" cap="none" normalizeH="0" baseline="0" err="1">
                <a:ln>
                  <a:noFill/>
                </a:ln>
                <a:solidFill>
                  <a:schemeClr val="tx1"/>
                </a:solidFill>
                <a:effectLst/>
              </a:rPr>
              <a:t>động</a:t>
            </a:r>
            <a:r>
              <a:rPr kumimoji="0" lang="en-US" altLang="en-US" sz="2400" b="0" i="0" u="none" strike="noStrike" cap="none" normalizeH="0" baseline="0">
                <a:ln>
                  <a:noFill/>
                </a:ln>
                <a:solidFill>
                  <a:schemeClr val="tx1"/>
                </a:solidFill>
                <a:effectLst/>
              </a:rPr>
              <a:t>.</a:t>
            </a:r>
          </a:p>
          <a:p>
            <a:pPr marL="0" marR="0" lvl="0" indent="0" algn="just" defTabSz="914400" rtl="0" eaLnBrk="0" fontAlgn="base" latinLnBrk="0" hangingPunct="0">
              <a:lnSpc>
                <a:spcPct val="100000"/>
              </a:lnSpc>
              <a:spcBef>
                <a:spcPts val="130"/>
              </a:spcBef>
              <a:spcAft>
                <a:spcPct val="0"/>
              </a:spcAft>
              <a:buClrTx/>
              <a:buSzTx/>
              <a:buFontTx/>
              <a:buNone/>
              <a:tabLst/>
            </a:pPr>
            <a:endParaRPr kumimoji="0" lang="en-US" altLang="en-US" sz="2400" b="0" i="0" u="none" strike="noStrike" cap="none" normalizeH="0" baseline="0">
              <a:ln>
                <a:noFill/>
              </a:ln>
              <a:solidFill>
                <a:schemeClr val="tx1"/>
              </a:solidFill>
              <a:effectLst/>
            </a:endParaRPr>
          </a:p>
        </p:txBody>
      </p:sp>
      <p:pic>
        <p:nvPicPr>
          <p:cNvPr id="2052" name="Picture 4" descr="2: Illustration of 5G networks [17]">
            <a:extLst>
              <a:ext uri="{FF2B5EF4-FFF2-40B4-BE49-F238E27FC236}">
                <a16:creationId xmlns:a16="http://schemas.microsoft.com/office/drawing/2014/main" id="{3760F1EF-5D49-FA6F-25AB-22A857DB22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85176" y="1631486"/>
            <a:ext cx="6868087" cy="3789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5610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6EBBA9-4FB9-EF28-99FB-9469DA5022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C163F9-A65F-67F4-D913-A51D49935BB7}"/>
              </a:ext>
            </a:extLst>
          </p:cNvPr>
          <p:cNvSpPr>
            <a:spLocks noGrp="1"/>
          </p:cNvSpPr>
          <p:nvPr>
            <p:ph type="title"/>
          </p:nvPr>
        </p:nvSpPr>
        <p:spPr/>
        <p:txBody>
          <a:bodyPr/>
          <a:lstStyle/>
          <a:p>
            <a:r>
              <a:rPr lang="en-US" err="1"/>
              <a:t>Đặt</a:t>
            </a:r>
            <a:r>
              <a:rPr lang="en-US"/>
              <a:t> </a:t>
            </a:r>
            <a:r>
              <a:rPr lang="en-US" err="1"/>
              <a:t>vấn</a:t>
            </a:r>
            <a:r>
              <a:rPr lang="en-US"/>
              <a:t> </a:t>
            </a:r>
            <a:r>
              <a:rPr lang="en-US" err="1"/>
              <a:t>đề</a:t>
            </a:r>
            <a:r>
              <a:rPr lang="en-US"/>
              <a:t> &amp; </a:t>
            </a:r>
            <a:r>
              <a:rPr lang="en-US" err="1"/>
              <a:t>Bối</a:t>
            </a:r>
            <a:r>
              <a:rPr lang="en-US"/>
              <a:t> </a:t>
            </a:r>
            <a:r>
              <a:rPr lang="en-US" err="1"/>
              <a:t>cảnh</a:t>
            </a:r>
            <a:r>
              <a:rPr lang="en-US"/>
              <a:t> </a:t>
            </a:r>
            <a:r>
              <a:rPr lang="en-US" err="1"/>
              <a:t>đề</a:t>
            </a:r>
            <a:r>
              <a:rPr lang="en-US"/>
              <a:t> </a:t>
            </a:r>
            <a:r>
              <a:rPr lang="en-US" err="1"/>
              <a:t>tài</a:t>
            </a:r>
            <a:endParaRPr lang="en-US"/>
          </a:p>
        </p:txBody>
      </p:sp>
      <p:sp>
        <p:nvSpPr>
          <p:cNvPr id="4" name="Slide Number Placeholder 3">
            <a:extLst>
              <a:ext uri="{FF2B5EF4-FFF2-40B4-BE49-F238E27FC236}">
                <a16:creationId xmlns:a16="http://schemas.microsoft.com/office/drawing/2014/main" id="{7C9C9BD9-A019-0EA7-CFA3-7432D3F13EA0}"/>
              </a:ext>
            </a:extLst>
          </p:cNvPr>
          <p:cNvSpPr>
            <a:spLocks noGrp="1"/>
          </p:cNvSpPr>
          <p:nvPr>
            <p:ph type="sldNum" sz="quarter" idx="12"/>
          </p:nvPr>
        </p:nvSpPr>
        <p:spPr/>
        <p:txBody>
          <a:bodyPr/>
          <a:lstStyle/>
          <a:p>
            <a:fld id="{9EA0BE3B-158A-4EDF-80DC-E394A0D1600F}" type="slidenum">
              <a:rPr lang="en-US" smtClean="0"/>
              <a:pPr/>
              <a:t>5</a:t>
            </a:fld>
            <a:endParaRPr lang="en-US"/>
          </a:p>
        </p:txBody>
      </p:sp>
      <p:sp>
        <p:nvSpPr>
          <p:cNvPr id="6" name="Rectangle 2">
            <a:extLst>
              <a:ext uri="{FF2B5EF4-FFF2-40B4-BE49-F238E27FC236}">
                <a16:creationId xmlns:a16="http://schemas.microsoft.com/office/drawing/2014/main" id="{143FE982-5ECE-34EB-EB04-F636CF6AFF19}"/>
              </a:ext>
            </a:extLst>
          </p:cNvPr>
          <p:cNvSpPr>
            <a:spLocks noGrp="1" noChangeArrowheads="1"/>
          </p:cNvSpPr>
          <p:nvPr>
            <p:ph sz="quarter" idx="13"/>
          </p:nvPr>
        </p:nvSpPr>
        <p:spPr bwMode="auto">
          <a:xfrm>
            <a:off x="338737" y="1718042"/>
            <a:ext cx="11514527" cy="35907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ts val="130"/>
              </a:spcBef>
              <a:spcAft>
                <a:spcPct val="0"/>
              </a:spcAft>
              <a:buClrTx/>
              <a:buSzTx/>
              <a:buNone/>
              <a:tabLst/>
            </a:pPr>
            <a:r>
              <a:rPr kumimoji="0" lang="en-US" altLang="en-US" b="1" i="0" u="none" strike="noStrike" cap="none" normalizeH="0" baseline="0">
                <a:ln>
                  <a:noFill/>
                </a:ln>
                <a:solidFill>
                  <a:schemeClr val="tx1"/>
                </a:solidFill>
                <a:effectLst/>
                <a:sym typeface="Wingdings" panose="05000000000000000000" pitchFamily="2" charset="2"/>
              </a:rPr>
              <a:t> </a:t>
            </a:r>
            <a:r>
              <a:rPr kumimoji="0" lang="en-US" altLang="en-US" b="1" i="0" u="none" strike="noStrike" cap="none" normalizeH="0" baseline="0" err="1">
                <a:ln>
                  <a:noFill/>
                </a:ln>
                <a:solidFill>
                  <a:schemeClr val="tx1"/>
                </a:solidFill>
                <a:effectLst/>
              </a:rPr>
              <a:t>Giải</a:t>
            </a:r>
            <a:r>
              <a:rPr kumimoji="0" lang="en-US" altLang="en-US" b="1" i="0" u="none" strike="noStrike" cap="none" normalizeH="0" baseline="0">
                <a:ln>
                  <a:noFill/>
                </a:ln>
                <a:solidFill>
                  <a:schemeClr val="tx1"/>
                </a:solidFill>
                <a:effectLst/>
              </a:rPr>
              <a:t> </a:t>
            </a:r>
            <a:r>
              <a:rPr kumimoji="0" lang="en-US" altLang="en-US" b="1" i="0" u="none" strike="noStrike" cap="none" normalizeH="0" baseline="0" err="1">
                <a:ln>
                  <a:noFill/>
                </a:ln>
                <a:solidFill>
                  <a:schemeClr val="tx1"/>
                </a:solidFill>
                <a:effectLst/>
              </a:rPr>
              <a:t>pháp</a:t>
            </a:r>
            <a:r>
              <a:rPr kumimoji="0" lang="en-US" altLang="en-US" b="1" i="0" u="none" strike="noStrike" cap="none" normalizeH="0" baseline="0">
                <a:ln>
                  <a:noFill/>
                </a:ln>
                <a:solidFill>
                  <a:schemeClr val="tx1"/>
                </a:solidFill>
                <a:effectLst/>
              </a:rPr>
              <a:t> </a:t>
            </a:r>
            <a:r>
              <a:rPr kumimoji="0" lang="en-US" altLang="en-US" b="1" i="0" u="none" strike="noStrike" cap="none" normalizeH="0" baseline="0" err="1">
                <a:ln>
                  <a:noFill/>
                </a:ln>
                <a:solidFill>
                  <a:schemeClr val="tx1"/>
                </a:solidFill>
                <a:effectLst/>
              </a:rPr>
              <a:t>công</a:t>
            </a:r>
            <a:r>
              <a:rPr kumimoji="0" lang="en-US" altLang="en-US" b="1" i="0" u="none" strike="noStrike" cap="none" normalizeH="0" baseline="0">
                <a:ln>
                  <a:noFill/>
                </a:ln>
                <a:solidFill>
                  <a:schemeClr val="tx1"/>
                </a:solidFill>
                <a:effectLst/>
              </a:rPr>
              <a:t> </a:t>
            </a:r>
            <a:r>
              <a:rPr kumimoji="0" lang="en-US" altLang="en-US" b="1" i="0" u="none" strike="noStrike" cap="none" normalizeH="0" baseline="0" err="1">
                <a:ln>
                  <a:noFill/>
                </a:ln>
                <a:solidFill>
                  <a:schemeClr val="tx1"/>
                </a:solidFill>
                <a:effectLst/>
              </a:rPr>
              <a:t>nghệ</a:t>
            </a:r>
            <a:r>
              <a:rPr kumimoji="0" lang="en-US" altLang="en-US" b="1" i="0" u="none" strike="noStrike" cap="none" normalizeH="0" baseline="0">
                <a:ln>
                  <a:noFill/>
                </a:ln>
                <a:solidFill>
                  <a:schemeClr val="tx1"/>
                </a:solidFill>
                <a:effectLst/>
              </a:rPr>
              <a:t>:</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Hệ</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thống</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dựa</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trên</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sự</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hội</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tụ</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của</a:t>
            </a:r>
            <a:r>
              <a:rPr kumimoji="0" lang="en-US" altLang="en-US" b="0" i="0" u="none" strike="noStrike" cap="none" normalizeH="0" baseline="0">
                <a:ln>
                  <a:noFill/>
                </a:ln>
                <a:solidFill>
                  <a:schemeClr val="tx1"/>
                </a:solidFill>
                <a:effectLst/>
              </a:rPr>
              <a:t> 3 </a:t>
            </a:r>
            <a:r>
              <a:rPr kumimoji="0" lang="en-US" altLang="en-US" b="0" i="0" u="none" strike="noStrike" cap="none" normalizeH="0" baseline="0" err="1">
                <a:ln>
                  <a:noFill/>
                </a:ln>
                <a:solidFill>
                  <a:schemeClr val="tx1"/>
                </a:solidFill>
                <a:effectLst/>
              </a:rPr>
              <a:t>công</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nghệ</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mũi</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nhọn</a:t>
            </a:r>
            <a:r>
              <a:rPr kumimoji="0" lang="en-US" altLang="en-US" b="0" i="0" u="none" strike="noStrike" cap="none" normalizeH="0" baseline="0">
                <a:ln>
                  <a:noFill/>
                </a:ln>
                <a:solidFill>
                  <a:schemeClr val="tx1"/>
                </a:solidFill>
                <a:effectLst/>
              </a:rPr>
              <a:t>:</a:t>
            </a:r>
          </a:p>
          <a:p>
            <a:pPr marL="0" marR="0" lvl="0" indent="0" algn="l" defTabSz="914400" rtl="0" eaLnBrk="0" fontAlgn="base" latinLnBrk="0" hangingPunct="0">
              <a:lnSpc>
                <a:spcPct val="100000"/>
              </a:lnSpc>
              <a:spcBef>
                <a:spcPts val="130"/>
              </a:spcBef>
              <a:spcAft>
                <a:spcPct val="0"/>
              </a:spcAft>
              <a:buClrTx/>
              <a:buSzTx/>
              <a:buFontTx/>
              <a:buAutoNum type="arabicPeriod"/>
              <a:tabLst/>
            </a:pPr>
            <a:r>
              <a:rPr kumimoji="0" lang="en-US" altLang="en-US" b="1" i="0" u="none" strike="noStrike" cap="none" normalizeH="0" baseline="0">
                <a:ln>
                  <a:noFill/>
                </a:ln>
                <a:solidFill>
                  <a:schemeClr val="tx1"/>
                </a:solidFill>
                <a:effectLst/>
              </a:rPr>
              <a:t>OFDM:</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Tối</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ưu</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hóa</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hiệu</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suất</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phổ</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tần</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và</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chống</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pha</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đinh</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chọn</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lọc</a:t>
            </a:r>
            <a:r>
              <a:rPr kumimoji="0" lang="en-US" altLang="en-US" b="0" i="0" u="none" strike="noStrike" cap="none" normalizeH="0" baseline="0">
                <a:ln>
                  <a:noFill/>
                </a:ln>
                <a:solidFill>
                  <a:schemeClr val="tx1"/>
                </a:solidFill>
                <a:effectLst/>
              </a:rPr>
              <a:t>.</a:t>
            </a:r>
          </a:p>
          <a:p>
            <a:pPr marL="0" marR="0" lvl="0" indent="0" algn="l" defTabSz="914400" rtl="0" eaLnBrk="0" fontAlgn="base" latinLnBrk="0" hangingPunct="0">
              <a:lnSpc>
                <a:spcPct val="100000"/>
              </a:lnSpc>
              <a:spcBef>
                <a:spcPts val="130"/>
              </a:spcBef>
              <a:spcAft>
                <a:spcPct val="0"/>
              </a:spcAft>
              <a:buClrTx/>
              <a:buSzTx/>
              <a:buFontTx/>
              <a:buAutoNum type="arabicPeriod" startAt="2"/>
              <a:tabLst/>
            </a:pPr>
            <a:r>
              <a:rPr kumimoji="0" lang="en-US" altLang="en-US" b="1" i="0" u="none" strike="noStrike" cap="none" normalizeH="0" baseline="0">
                <a:ln>
                  <a:noFill/>
                </a:ln>
                <a:solidFill>
                  <a:schemeClr val="tx1"/>
                </a:solidFill>
                <a:effectLst/>
              </a:rPr>
              <a:t>MIMO:</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Tận</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dụng</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chiều</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không</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gian</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để</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tăng</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độ</a:t>
            </a:r>
            <a:r>
              <a:rPr kumimoji="0" lang="en-US" altLang="en-US" b="0" i="0" u="none" strike="noStrike" cap="none" normalizeH="0" baseline="0">
                <a:ln>
                  <a:noFill/>
                </a:ln>
                <a:solidFill>
                  <a:schemeClr val="tx1"/>
                </a:solidFill>
                <a:effectLst/>
              </a:rPr>
              <a:t> tin </a:t>
            </a:r>
            <a:r>
              <a:rPr kumimoji="0" lang="en-US" altLang="en-US" b="0" i="0" u="none" strike="noStrike" cap="none" normalizeH="0" baseline="0" err="1">
                <a:ln>
                  <a:noFill/>
                </a:ln>
                <a:solidFill>
                  <a:schemeClr val="tx1"/>
                </a:solidFill>
                <a:effectLst/>
              </a:rPr>
              <a:t>cậy</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hoặc</a:t>
            </a:r>
            <a:r>
              <a:rPr kumimoji="0" lang="en-US" altLang="en-US" b="0" i="0" u="none" strike="noStrike" cap="none" normalizeH="0" baseline="0">
                <a:ln>
                  <a:noFill/>
                </a:ln>
                <a:solidFill>
                  <a:schemeClr val="tx1"/>
                </a:solidFill>
                <a:effectLst/>
              </a:rPr>
              <a:t> dung </a:t>
            </a:r>
            <a:r>
              <a:rPr kumimoji="0" lang="en-US" altLang="en-US" b="0" i="0" u="none" strike="noStrike" cap="none" normalizeH="0" baseline="0" err="1">
                <a:ln>
                  <a:noFill/>
                </a:ln>
                <a:solidFill>
                  <a:schemeClr val="tx1"/>
                </a:solidFill>
                <a:effectLst/>
              </a:rPr>
              <a:t>lượng</a:t>
            </a:r>
            <a:r>
              <a:rPr kumimoji="0" lang="en-US" altLang="en-US" b="0" i="0" u="none" strike="noStrike" cap="none" normalizeH="0" baseline="0">
                <a:ln>
                  <a:noFill/>
                </a:ln>
                <a:solidFill>
                  <a:schemeClr val="tx1"/>
                </a:solidFill>
                <a:effectLst/>
              </a:rPr>
              <a:t>.</a:t>
            </a:r>
          </a:p>
          <a:p>
            <a:pPr marL="0" marR="0" lvl="0" indent="0" algn="l" defTabSz="914400" rtl="0" eaLnBrk="0" fontAlgn="base" latinLnBrk="0" hangingPunct="0">
              <a:lnSpc>
                <a:spcPct val="100000"/>
              </a:lnSpc>
              <a:spcBef>
                <a:spcPts val="130"/>
              </a:spcBef>
              <a:spcAft>
                <a:spcPct val="0"/>
              </a:spcAft>
              <a:buClrTx/>
              <a:buSzTx/>
              <a:buFontTx/>
              <a:buAutoNum type="arabicPeriod" startAt="3"/>
              <a:tabLst/>
            </a:pPr>
            <a:r>
              <a:rPr kumimoji="0" lang="en-US" altLang="en-US" b="1" i="0" u="none" strike="noStrike" cap="none" normalizeH="0" baseline="0">
                <a:ln>
                  <a:noFill/>
                </a:ln>
                <a:solidFill>
                  <a:schemeClr val="tx1"/>
                </a:solidFill>
                <a:effectLst/>
              </a:rPr>
              <a:t>Turbo Code:</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Đóng</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vai</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trò</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người</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bảo</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vệ</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cuối</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cùng</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đảm</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bảo</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khôi</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phục</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dữ</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liệu</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chính</a:t>
            </a:r>
            <a:r>
              <a:rPr kumimoji="0" lang="en-US" altLang="en-US" b="0" i="0" u="none" strike="noStrike" cap="none" normalizeH="0" baseline="0">
                <a:ln>
                  <a:noFill/>
                </a:ln>
                <a:solidFill>
                  <a:schemeClr val="tx1"/>
                </a:solidFill>
                <a:effectLst/>
              </a:rPr>
              <a:t> </a:t>
            </a:r>
            <a:r>
              <a:rPr kumimoji="0" lang="en-US" altLang="en-US" b="0" i="0" u="none" strike="noStrike" cap="none" normalizeH="0" baseline="0" err="1">
                <a:ln>
                  <a:noFill/>
                </a:ln>
                <a:solidFill>
                  <a:schemeClr val="tx1"/>
                </a:solidFill>
                <a:effectLst/>
              </a:rPr>
              <a:t>xác</a:t>
            </a:r>
            <a:r>
              <a:rPr kumimoji="0" lang="en-US" altLang="en-US" b="0" i="0" u="none" strike="noStrike" cap="none" normalizeH="0" baseline="0">
                <a:ln>
                  <a:noFill/>
                </a:ln>
                <a:solidFill>
                  <a:schemeClr val="tx1"/>
                </a:solidFill>
                <a:effectLst/>
              </a:rPr>
              <a:t>.</a:t>
            </a:r>
          </a:p>
          <a:p>
            <a:pPr marL="0" marR="0" lvl="0" indent="0" algn="l" defTabSz="914400" rtl="0" eaLnBrk="0" fontAlgn="base" latinLnBrk="0" hangingPunct="0">
              <a:lnSpc>
                <a:spcPct val="100000"/>
              </a:lnSpc>
              <a:spcBef>
                <a:spcPts val="130"/>
              </a:spcBef>
              <a:spcAft>
                <a:spcPct val="0"/>
              </a:spcAft>
              <a:buClrTx/>
              <a:buSzTx/>
              <a:buFontTx/>
              <a:buNone/>
              <a:tabLst/>
            </a:pPr>
            <a:endParaRPr kumimoji="0" lang="en-US" altLang="en-US" b="0" i="0" u="none" strike="noStrike" cap="none" normalizeH="0" baseline="0">
              <a:ln>
                <a:noFill/>
              </a:ln>
              <a:solidFill>
                <a:schemeClr val="tx1"/>
              </a:solidFill>
              <a:effectLst/>
            </a:endParaRPr>
          </a:p>
        </p:txBody>
      </p:sp>
    </p:spTree>
    <p:extLst>
      <p:ext uri="{BB962C8B-B14F-4D97-AF65-F5344CB8AC3E}">
        <p14:creationId xmlns:p14="http://schemas.microsoft.com/office/powerpoint/2010/main" val="1648891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C2ECE6-876B-05B9-8191-D9FC8597BCA9}"/>
            </a:ext>
          </a:extLst>
        </p:cNvPr>
        <p:cNvGrpSpPr/>
        <p:nvPr/>
      </p:nvGrpSpPr>
      <p:grpSpPr>
        <a:xfrm>
          <a:off x="0" y="0"/>
          <a:ext cx="0" cy="0"/>
          <a:chOff x="0" y="0"/>
          <a:chExt cx="0" cy="0"/>
        </a:xfrm>
      </p:grpSpPr>
      <p:sp>
        <p:nvSpPr>
          <p:cNvPr id="2" name="Title 6">
            <a:extLst>
              <a:ext uri="{FF2B5EF4-FFF2-40B4-BE49-F238E27FC236}">
                <a16:creationId xmlns:a16="http://schemas.microsoft.com/office/drawing/2014/main" id="{35C1CAF6-63FE-5001-597A-770132437759}"/>
              </a:ext>
            </a:extLst>
          </p:cNvPr>
          <p:cNvSpPr txBox="1">
            <a:spLocks/>
          </p:cNvSpPr>
          <p:nvPr/>
        </p:nvSpPr>
        <p:spPr>
          <a:xfrm>
            <a:off x="5223608" y="2943348"/>
            <a:ext cx="6676103"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5000"/>
              <a:t>2. </a:t>
            </a:r>
            <a:r>
              <a:rPr lang="en-US" sz="5000" err="1"/>
              <a:t>Tổng</a:t>
            </a:r>
            <a:r>
              <a:rPr lang="en-US" sz="5000"/>
              <a:t> </a:t>
            </a:r>
            <a:r>
              <a:rPr lang="en-US" sz="5000" err="1"/>
              <a:t>quan</a:t>
            </a:r>
            <a:r>
              <a:rPr lang="en-US" sz="5000"/>
              <a:t> </a:t>
            </a:r>
            <a:r>
              <a:rPr lang="en-US" sz="5000" err="1"/>
              <a:t>lý</a:t>
            </a:r>
            <a:r>
              <a:rPr lang="en-US" sz="5000"/>
              <a:t> </a:t>
            </a:r>
            <a:r>
              <a:rPr lang="en-US" sz="5000" err="1"/>
              <a:t>thuyết</a:t>
            </a:r>
            <a:r>
              <a:rPr lang="en-US" sz="5000"/>
              <a:t> </a:t>
            </a:r>
          </a:p>
        </p:txBody>
      </p:sp>
      <p:sp>
        <p:nvSpPr>
          <p:cNvPr id="3" name="Slide Number Placeholder 2">
            <a:extLst>
              <a:ext uri="{FF2B5EF4-FFF2-40B4-BE49-F238E27FC236}">
                <a16:creationId xmlns:a16="http://schemas.microsoft.com/office/drawing/2014/main" id="{C26ACE76-6B15-A589-6D75-B94BE37C6E62}"/>
              </a:ext>
            </a:extLst>
          </p:cNvPr>
          <p:cNvSpPr>
            <a:spLocks noGrp="1"/>
          </p:cNvSpPr>
          <p:nvPr>
            <p:ph type="sldNum" sz="quarter" idx="12"/>
          </p:nvPr>
        </p:nvSpPr>
        <p:spPr/>
        <p:txBody>
          <a:bodyPr/>
          <a:lstStyle/>
          <a:p>
            <a:fld id="{9EA0BE3B-158A-4EDF-80DC-E394A0D1600F}" type="slidenum">
              <a:rPr lang="en-US" smtClean="0"/>
              <a:pPr/>
              <a:t>6</a:t>
            </a:fld>
            <a:endParaRPr lang="en-US"/>
          </a:p>
        </p:txBody>
      </p:sp>
    </p:spTree>
    <p:extLst>
      <p:ext uri="{BB962C8B-B14F-4D97-AF65-F5344CB8AC3E}">
        <p14:creationId xmlns:p14="http://schemas.microsoft.com/office/powerpoint/2010/main" val="10456375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244240-8B11-1684-E243-DC9DC99B5C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C05247-1FBA-9F15-E79E-72398DCB42C6}"/>
              </a:ext>
            </a:extLst>
          </p:cNvPr>
          <p:cNvSpPr>
            <a:spLocks noGrp="1"/>
          </p:cNvSpPr>
          <p:nvPr>
            <p:ph type="title"/>
          </p:nvPr>
        </p:nvSpPr>
        <p:spPr/>
        <p:txBody>
          <a:bodyPr/>
          <a:lstStyle/>
          <a:p>
            <a:r>
              <a:rPr lang="en-US" err="1"/>
              <a:t>Kỹ</a:t>
            </a:r>
            <a:r>
              <a:rPr lang="en-US"/>
              <a:t> </a:t>
            </a:r>
            <a:r>
              <a:rPr lang="en-US" err="1"/>
              <a:t>thuật</a:t>
            </a:r>
            <a:r>
              <a:rPr lang="en-US"/>
              <a:t> OFDM - Nguyên </a:t>
            </a:r>
            <a:r>
              <a:rPr lang="en-US" err="1"/>
              <a:t>lý</a:t>
            </a:r>
            <a:r>
              <a:rPr lang="en-US"/>
              <a:t> </a:t>
            </a:r>
            <a:r>
              <a:rPr lang="en-US" err="1"/>
              <a:t>trực</a:t>
            </a:r>
            <a:r>
              <a:rPr lang="en-US"/>
              <a:t> </a:t>
            </a:r>
            <a:r>
              <a:rPr lang="en-US" err="1"/>
              <a:t>giao</a:t>
            </a:r>
            <a:endParaRPr lang="en-US"/>
          </a:p>
        </p:txBody>
      </p:sp>
      <p:sp>
        <p:nvSpPr>
          <p:cNvPr id="4" name="Slide Number Placeholder 3">
            <a:extLst>
              <a:ext uri="{FF2B5EF4-FFF2-40B4-BE49-F238E27FC236}">
                <a16:creationId xmlns:a16="http://schemas.microsoft.com/office/drawing/2014/main" id="{662E5F70-4650-1D8E-BC22-EA781D826C4E}"/>
              </a:ext>
            </a:extLst>
          </p:cNvPr>
          <p:cNvSpPr>
            <a:spLocks noGrp="1"/>
          </p:cNvSpPr>
          <p:nvPr>
            <p:ph type="sldNum" sz="quarter" idx="12"/>
          </p:nvPr>
        </p:nvSpPr>
        <p:spPr/>
        <p:txBody>
          <a:bodyPr/>
          <a:lstStyle/>
          <a:p>
            <a:fld id="{9EA0BE3B-158A-4EDF-80DC-E394A0D1600F}" type="slidenum">
              <a:rPr lang="en-US" smtClean="0"/>
              <a:pPr/>
              <a:t>7</a:t>
            </a:fld>
            <a:endParaRPr lang="en-US"/>
          </a:p>
        </p:txBody>
      </p:sp>
      <p:sp>
        <p:nvSpPr>
          <p:cNvPr id="5" name="Content Placeholder 4">
            <a:extLst>
              <a:ext uri="{FF2B5EF4-FFF2-40B4-BE49-F238E27FC236}">
                <a16:creationId xmlns:a16="http://schemas.microsoft.com/office/drawing/2014/main" id="{CB91EBFF-D87E-192B-B6CA-8086409A18FF}"/>
              </a:ext>
            </a:extLst>
          </p:cNvPr>
          <p:cNvSpPr>
            <a:spLocks noGrp="1"/>
          </p:cNvSpPr>
          <p:nvPr>
            <p:ph sz="quarter" idx="13"/>
          </p:nvPr>
        </p:nvSpPr>
        <p:spPr>
          <a:xfrm>
            <a:off x="466556" y="1472814"/>
            <a:ext cx="4990348" cy="3708785"/>
          </a:xfrm>
        </p:spPr>
        <p:txBody>
          <a:bodyPr/>
          <a:lstStyle/>
          <a:p>
            <a:pPr marL="0" indent="0" algn="just">
              <a:buNone/>
            </a:pPr>
            <a:r>
              <a:rPr lang="vi-VN" b="1"/>
              <a:t>Khác biệt so với FDM:</a:t>
            </a:r>
            <a:r>
              <a:rPr lang="vi-VN"/>
              <a:t> </a:t>
            </a:r>
            <a:endParaRPr lang="en-US"/>
          </a:p>
          <a:p>
            <a:pPr marL="0" indent="0" algn="just">
              <a:buNone/>
            </a:pPr>
            <a:r>
              <a:rPr lang="vi-VN"/>
              <a:t>FDM truyền thống cần khoảng bảo vệ lớn giữa các kênh để tránh nhiễu, gây lãng phí tài nguyên. Ngược lại, OFDM cho phép phổ các sóng mang phụ chồng lấn lên nhau một cách có tính toán.</a:t>
            </a:r>
            <a:endParaRPr lang="en-US"/>
          </a:p>
        </p:txBody>
      </p:sp>
      <p:pic>
        <p:nvPicPr>
          <p:cNvPr id="3" name="Picture 2" descr="OFDM là gì? Phân biệt OFDMA và OFDM, những điểm khác biệt cần lưu ý">
            <a:extLst>
              <a:ext uri="{FF2B5EF4-FFF2-40B4-BE49-F238E27FC236}">
                <a16:creationId xmlns:a16="http://schemas.microsoft.com/office/drawing/2014/main" id="{00506283-E610-41B2-90EB-8AE48209B8B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624051" y="1884106"/>
            <a:ext cx="6394143" cy="3089787"/>
          </a:xfrm>
          <a:prstGeom prst="rect">
            <a:avLst/>
          </a:prstGeom>
          <a:noFill/>
          <a:ln>
            <a:noFill/>
          </a:ln>
        </p:spPr>
      </p:pic>
    </p:spTree>
    <p:extLst>
      <p:ext uri="{BB962C8B-B14F-4D97-AF65-F5344CB8AC3E}">
        <p14:creationId xmlns:p14="http://schemas.microsoft.com/office/powerpoint/2010/main" val="13065598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8BB3FE-7627-7B3A-96EA-F1A2E265D7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DCA940-CFEA-71CD-1AE3-4986830FD000}"/>
              </a:ext>
            </a:extLst>
          </p:cNvPr>
          <p:cNvSpPr>
            <a:spLocks noGrp="1"/>
          </p:cNvSpPr>
          <p:nvPr>
            <p:ph type="title"/>
          </p:nvPr>
        </p:nvSpPr>
        <p:spPr/>
        <p:txBody>
          <a:bodyPr/>
          <a:lstStyle/>
          <a:p>
            <a:r>
              <a:rPr lang="en-US" err="1"/>
              <a:t>Kỹ</a:t>
            </a:r>
            <a:r>
              <a:rPr lang="en-US"/>
              <a:t> </a:t>
            </a:r>
            <a:r>
              <a:rPr lang="en-US" err="1"/>
              <a:t>thuật</a:t>
            </a:r>
            <a:r>
              <a:rPr lang="en-US"/>
              <a:t> OFDM - Nguyên </a:t>
            </a:r>
            <a:r>
              <a:rPr lang="en-US" err="1"/>
              <a:t>lý</a:t>
            </a:r>
            <a:r>
              <a:rPr lang="en-US"/>
              <a:t> </a:t>
            </a:r>
            <a:r>
              <a:rPr lang="en-US" err="1"/>
              <a:t>trực</a:t>
            </a:r>
            <a:r>
              <a:rPr lang="en-US"/>
              <a:t> </a:t>
            </a:r>
            <a:r>
              <a:rPr lang="en-US" err="1"/>
              <a:t>giao</a:t>
            </a:r>
            <a:endParaRPr lang="en-US"/>
          </a:p>
        </p:txBody>
      </p:sp>
      <p:sp>
        <p:nvSpPr>
          <p:cNvPr id="4" name="Slide Number Placeholder 3">
            <a:extLst>
              <a:ext uri="{FF2B5EF4-FFF2-40B4-BE49-F238E27FC236}">
                <a16:creationId xmlns:a16="http://schemas.microsoft.com/office/drawing/2014/main" id="{1AE45E47-46DF-1121-F6BD-3C7B5D28EA23}"/>
              </a:ext>
            </a:extLst>
          </p:cNvPr>
          <p:cNvSpPr>
            <a:spLocks noGrp="1"/>
          </p:cNvSpPr>
          <p:nvPr>
            <p:ph type="sldNum" sz="quarter" idx="12"/>
          </p:nvPr>
        </p:nvSpPr>
        <p:spPr/>
        <p:txBody>
          <a:bodyPr/>
          <a:lstStyle/>
          <a:p>
            <a:fld id="{9EA0BE3B-158A-4EDF-80DC-E394A0D1600F}" type="slidenum">
              <a:rPr lang="en-US" smtClean="0"/>
              <a:pPr/>
              <a:t>8</a:t>
            </a:fld>
            <a:endParaRPr lang="en-US"/>
          </a:p>
        </p:txBody>
      </p:sp>
      <p:sp>
        <p:nvSpPr>
          <p:cNvPr id="6" name="Rectangle 1">
            <a:extLst>
              <a:ext uri="{FF2B5EF4-FFF2-40B4-BE49-F238E27FC236}">
                <a16:creationId xmlns:a16="http://schemas.microsoft.com/office/drawing/2014/main" id="{BE0B6318-3AA5-C242-AC18-F003E916AEC2}"/>
              </a:ext>
            </a:extLst>
          </p:cNvPr>
          <p:cNvSpPr>
            <a:spLocks noGrp="1" noChangeArrowheads="1"/>
          </p:cNvSpPr>
          <p:nvPr>
            <p:ph sz="quarter" idx="13"/>
          </p:nvPr>
        </p:nvSpPr>
        <p:spPr bwMode="auto">
          <a:xfrm>
            <a:off x="218528" y="989478"/>
            <a:ext cx="11754941" cy="29187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ts val="130"/>
              </a:spcBef>
              <a:spcAft>
                <a:spcPct val="0"/>
              </a:spcAft>
              <a:buClrTx/>
              <a:buSzTx/>
              <a:buNone/>
              <a:tabLst/>
            </a:pPr>
            <a:r>
              <a:rPr kumimoji="0" lang="en-US" altLang="en-US" sz="2500" b="1" i="0" u="none" strike="noStrike" cap="none" normalizeH="0" baseline="0">
                <a:ln>
                  <a:noFill/>
                </a:ln>
                <a:solidFill>
                  <a:schemeClr val="tx1"/>
                </a:solidFill>
                <a:effectLst/>
              </a:rPr>
              <a:t>Nguyên </a:t>
            </a:r>
            <a:r>
              <a:rPr kumimoji="0" lang="en-US" altLang="en-US" sz="2500" b="1" i="0" u="none" strike="noStrike" cap="none" normalizeH="0" baseline="0" err="1">
                <a:ln>
                  <a:noFill/>
                </a:ln>
                <a:solidFill>
                  <a:schemeClr val="tx1"/>
                </a:solidFill>
                <a:effectLst/>
              </a:rPr>
              <a:t>lý</a:t>
            </a:r>
            <a:r>
              <a:rPr kumimoji="0" lang="en-US" altLang="en-US" sz="2500" b="1" i="0" u="none" strike="noStrike" cap="none" normalizeH="0" baseline="0">
                <a:ln>
                  <a:noFill/>
                </a:ln>
                <a:solidFill>
                  <a:schemeClr val="tx1"/>
                </a:solidFill>
                <a:effectLst/>
              </a:rPr>
              <a:t> </a:t>
            </a:r>
            <a:r>
              <a:rPr kumimoji="0" lang="en-US" altLang="en-US" sz="2500" b="1" i="0" u="none" strike="noStrike" cap="none" normalizeH="0" baseline="0" err="1">
                <a:ln>
                  <a:noFill/>
                </a:ln>
                <a:solidFill>
                  <a:schemeClr val="tx1"/>
                </a:solidFill>
                <a:effectLst/>
              </a:rPr>
              <a:t>Trực</a:t>
            </a:r>
            <a:r>
              <a:rPr kumimoji="0" lang="en-US" altLang="en-US" sz="2500" b="1" i="0" u="none" strike="noStrike" cap="none" normalizeH="0" baseline="0">
                <a:ln>
                  <a:noFill/>
                </a:ln>
                <a:solidFill>
                  <a:schemeClr val="tx1"/>
                </a:solidFill>
                <a:effectLst/>
              </a:rPr>
              <a:t> </a:t>
            </a:r>
            <a:r>
              <a:rPr kumimoji="0" lang="en-US" altLang="en-US" sz="2500" b="1" i="0" u="none" strike="noStrike" cap="none" normalizeH="0" baseline="0" err="1">
                <a:ln>
                  <a:noFill/>
                </a:ln>
                <a:solidFill>
                  <a:schemeClr val="tx1"/>
                </a:solidFill>
                <a:effectLst/>
              </a:rPr>
              <a:t>giao</a:t>
            </a:r>
            <a:r>
              <a:rPr kumimoji="0" lang="en-US" altLang="en-US" sz="2500" b="1" i="0" u="none" strike="noStrike" cap="none" normalizeH="0" baseline="0">
                <a:ln>
                  <a:noFill/>
                </a:ln>
                <a:solidFill>
                  <a:schemeClr val="tx1"/>
                </a:solidFill>
                <a:effectLst/>
              </a:rPr>
              <a:t> (Orthogonality):</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Về</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mặt</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toán</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học</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tại</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điểm</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lấy</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mẫu</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của</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một</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sóng</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mang</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phụ</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giá</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trị</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của</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các</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sóng</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mang</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khác</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đều</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bằng</a:t>
            </a:r>
            <a:r>
              <a:rPr kumimoji="0" lang="en-US" altLang="en-US" sz="2500" b="0" i="0" u="none" strike="noStrike" cap="none" normalizeH="0" baseline="0">
                <a:ln>
                  <a:noFill/>
                </a:ln>
                <a:solidFill>
                  <a:schemeClr val="tx1"/>
                </a:solidFill>
                <a:effectLst/>
              </a:rPr>
              <a:t> 0. </a:t>
            </a:r>
            <a:r>
              <a:rPr kumimoji="0" lang="en-US" altLang="en-US" sz="2500" b="0" i="0" u="none" strike="noStrike" cap="none" normalizeH="0" baseline="0" err="1">
                <a:ln>
                  <a:noFill/>
                </a:ln>
                <a:solidFill>
                  <a:schemeClr val="tx1"/>
                </a:solidFill>
                <a:effectLst/>
              </a:rPr>
              <a:t>Điều</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này</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giúp</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máy</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thu</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tách</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biệt</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hoàn</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toàn</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tín</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hiệu</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mà</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không</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bị</a:t>
            </a:r>
            <a:r>
              <a:rPr kumimoji="0" lang="en-US" altLang="en-US" sz="2500" b="0" i="0" u="none" strike="noStrike" cap="none" normalizeH="0" baseline="0">
                <a:ln>
                  <a:noFill/>
                </a:ln>
                <a:solidFill>
                  <a:schemeClr val="tx1"/>
                </a:solidFill>
                <a:effectLst/>
              </a:rPr>
              <a:t> can </a:t>
            </a:r>
            <a:r>
              <a:rPr kumimoji="0" lang="en-US" altLang="en-US" sz="2500" b="0" i="0" u="none" strike="noStrike" cap="none" normalizeH="0" baseline="0" err="1">
                <a:ln>
                  <a:noFill/>
                </a:ln>
                <a:solidFill>
                  <a:schemeClr val="tx1"/>
                </a:solidFill>
                <a:effectLst/>
              </a:rPr>
              <a:t>nhiễu</a:t>
            </a:r>
            <a:r>
              <a:rPr kumimoji="0" lang="en-US" altLang="en-US" sz="2500" b="0" i="0" u="none" strike="noStrike" cap="none" normalizeH="0" baseline="0">
                <a:ln>
                  <a:noFill/>
                </a:ln>
                <a:solidFill>
                  <a:schemeClr val="tx1"/>
                </a:solidFill>
                <a:effectLst/>
              </a:rPr>
              <a:t> (ICI).</a:t>
            </a:r>
          </a:p>
          <a:p>
            <a:pPr marL="0" marR="0" lvl="0" indent="0" algn="just" defTabSz="914400" rtl="0" eaLnBrk="0" fontAlgn="base" latinLnBrk="0" hangingPunct="0">
              <a:lnSpc>
                <a:spcPct val="100000"/>
              </a:lnSpc>
              <a:spcBef>
                <a:spcPts val="130"/>
              </a:spcBef>
              <a:spcAft>
                <a:spcPct val="0"/>
              </a:spcAft>
              <a:buClrTx/>
              <a:buSzTx/>
              <a:buNone/>
              <a:tabLst/>
            </a:pPr>
            <a:r>
              <a:rPr kumimoji="0" lang="en-US" altLang="en-US" sz="2500" b="1" i="0" u="none" strike="noStrike" cap="none" normalizeH="0" baseline="0">
                <a:ln>
                  <a:noFill/>
                </a:ln>
                <a:solidFill>
                  <a:schemeClr val="tx1"/>
                </a:solidFill>
                <a:effectLst/>
              </a:rPr>
              <a:t>Hiệu </a:t>
            </a:r>
            <a:r>
              <a:rPr kumimoji="0" lang="en-US" altLang="en-US" sz="2500" b="1" i="0" u="none" strike="noStrike" cap="none" normalizeH="0" baseline="0" err="1">
                <a:ln>
                  <a:noFill/>
                </a:ln>
                <a:solidFill>
                  <a:schemeClr val="tx1"/>
                </a:solidFill>
                <a:effectLst/>
              </a:rPr>
              <a:t>quả</a:t>
            </a:r>
            <a:r>
              <a:rPr kumimoji="0" lang="en-US" altLang="en-US" sz="2500" b="1" i="0" u="none" strike="noStrike" cap="none" normalizeH="0" baseline="0">
                <a:ln>
                  <a:noFill/>
                </a:ln>
                <a:solidFill>
                  <a:schemeClr val="tx1"/>
                </a:solidFill>
                <a:effectLst/>
              </a:rPr>
              <a:t>:</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Nhờ</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nén</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phổ</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sát</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nhau</a:t>
            </a:r>
            <a:r>
              <a:rPr kumimoji="0" lang="en-US" altLang="en-US" sz="2500" b="0" i="0" u="none" strike="noStrike" cap="none" normalizeH="0" baseline="0">
                <a:ln>
                  <a:noFill/>
                </a:ln>
                <a:solidFill>
                  <a:schemeClr val="tx1"/>
                </a:solidFill>
                <a:effectLst/>
              </a:rPr>
              <a:t>, OFDM </a:t>
            </a:r>
            <a:r>
              <a:rPr kumimoji="0" lang="en-US" altLang="en-US" sz="2500" b="0" i="0" u="none" strike="noStrike" cap="none" normalizeH="0" baseline="0" err="1">
                <a:ln>
                  <a:noFill/>
                </a:ln>
                <a:solidFill>
                  <a:schemeClr val="tx1"/>
                </a:solidFill>
                <a:effectLst/>
              </a:rPr>
              <a:t>đạt</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hiệu</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suất</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sử</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dụng</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băng</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thông</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gần</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như</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lý</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tưởng</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gấp</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đôi</a:t>
            </a:r>
            <a:r>
              <a:rPr kumimoji="0" lang="en-US" altLang="en-US" sz="2500" b="0" i="0" u="none" strike="noStrike" cap="none" normalizeH="0" baseline="0">
                <a:ln>
                  <a:noFill/>
                </a:ln>
                <a:solidFill>
                  <a:schemeClr val="tx1"/>
                </a:solidFill>
                <a:effectLst/>
              </a:rPr>
              <a:t> so </a:t>
            </a:r>
            <a:r>
              <a:rPr kumimoji="0" lang="en-US" altLang="en-US" sz="2500" b="0" i="0" u="none" strike="noStrike" cap="none" normalizeH="0" baseline="0" err="1">
                <a:ln>
                  <a:noFill/>
                </a:ln>
                <a:solidFill>
                  <a:schemeClr val="tx1"/>
                </a:solidFill>
                <a:effectLst/>
              </a:rPr>
              <a:t>với</a:t>
            </a:r>
            <a:r>
              <a:rPr kumimoji="0" lang="en-US" altLang="en-US" sz="2500" b="0" i="0" u="none" strike="noStrike" cap="none" normalizeH="0" baseline="0">
                <a:ln>
                  <a:noFill/>
                </a:ln>
                <a:solidFill>
                  <a:schemeClr val="tx1"/>
                </a:solidFill>
                <a:effectLst/>
              </a:rPr>
              <a:t> FDM).</a:t>
            </a:r>
          </a:p>
          <a:p>
            <a:pPr marL="0" marR="0" lvl="0" indent="0" algn="just" defTabSz="914400" rtl="0" eaLnBrk="0" fontAlgn="base" latinLnBrk="0" hangingPunct="0">
              <a:lnSpc>
                <a:spcPct val="100000"/>
              </a:lnSpc>
              <a:spcBef>
                <a:spcPts val="130"/>
              </a:spcBef>
              <a:spcAft>
                <a:spcPct val="0"/>
              </a:spcAft>
              <a:buClrTx/>
              <a:buSzTx/>
              <a:buNone/>
              <a:tabLst/>
            </a:pPr>
            <a:r>
              <a:rPr kumimoji="0" lang="en-US" altLang="en-US" sz="2500" b="1" i="0" u="none" strike="noStrike" cap="none" normalizeH="0" baseline="0" err="1">
                <a:ln>
                  <a:noFill/>
                </a:ln>
                <a:solidFill>
                  <a:schemeClr val="tx1"/>
                </a:solidFill>
                <a:effectLst/>
              </a:rPr>
              <a:t>Thực</a:t>
            </a:r>
            <a:r>
              <a:rPr kumimoji="0" lang="en-US" altLang="en-US" sz="2500" b="1" i="0" u="none" strike="noStrike" cap="none" normalizeH="0" baseline="0">
                <a:ln>
                  <a:noFill/>
                </a:ln>
                <a:solidFill>
                  <a:schemeClr val="tx1"/>
                </a:solidFill>
                <a:effectLst/>
              </a:rPr>
              <a:t> </a:t>
            </a:r>
            <a:r>
              <a:rPr kumimoji="0" lang="en-US" altLang="en-US" sz="2500" b="1" i="0" u="none" strike="noStrike" cap="none" normalizeH="0" baseline="0" err="1">
                <a:ln>
                  <a:noFill/>
                </a:ln>
                <a:solidFill>
                  <a:schemeClr val="tx1"/>
                </a:solidFill>
                <a:effectLst/>
              </a:rPr>
              <a:t>thi</a:t>
            </a:r>
            <a:r>
              <a:rPr kumimoji="0" lang="en-US" altLang="en-US" sz="2500" b="1" i="0" u="none" strike="noStrike" cap="none" normalizeH="0" baseline="0">
                <a:ln>
                  <a:noFill/>
                </a:ln>
                <a:solidFill>
                  <a:schemeClr val="tx1"/>
                </a:solidFill>
                <a:effectLst/>
              </a:rPr>
              <a:t>:</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Sử</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dụng</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thuật</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toán</a:t>
            </a:r>
            <a:r>
              <a:rPr kumimoji="0" lang="en-US" altLang="en-US" sz="2500" b="0" i="0" u="none" strike="noStrike" cap="none" normalizeH="0" baseline="0">
                <a:ln>
                  <a:noFill/>
                </a:ln>
                <a:solidFill>
                  <a:schemeClr val="tx1"/>
                </a:solidFill>
                <a:effectLst/>
              </a:rPr>
              <a:t> FFT/IFFT </a:t>
            </a:r>
            <a:r>
              <a:rPr kumimoji="0" lang="en-US" altLang="en-US" sz="2500" b="0" i="0" u="none" strike="noStrike" cap="none" normalizeH="0" baseline="0" err="1">
                <a:ln>
                  <a:noFill/>
                </a:ln>
                <a:solidFill>
                  <a:schemeClr val="tx1"/>
                </a:solidFill>
                <a:effectLst/>
              </a:rPr>
              <a:t>để</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giảm</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thiểu</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khối</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lượng</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tính</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toán</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phần</a:t>
            </a:r>
            <a:r>
              <a:rPr kumimoji="0" lang="en-US" altLang="en-US" sz="2500" b="0" i="0" u="none" strike="noStrike" cap="none" normalizeH="0" baseline="0">
                <a:ln>
                  <a:noFill/>
                </a:ln>
                <a:solidFill>
                  <a:schemeClr val="tx1"/>
                </a:solidFill>
                <a:effectLst/>
              </a:rPr>
              <a:t> </a:t>
            </a:r>
            <a:r>
              <a:rPr kumimoji="0" lang="en-US" altLang="en-US" sz="2500" b="0" i="0" u="none" strike="noStrike" cap="none" normalizeH="0" baseline="0" err="1">
                <a:ln>
                  <a:noFill/>
                </a:ln>
                <a:solidFill>
                  <a:schemeClr val="tx1"/>
                </a:solidFill>
                <a:effectLst/>
              </a:rPr>
              <a:t>cứng</a:t>
            </a:r>
            <a:r>
              <a:rPr kumimoji="0" lang="en-US" altLang="en-US" sz="2500" b="0" i="0" u="none" strike="noStrike" cap="none" normalizeH="0" baseline="0">
                <a:ln>
                  <a:noFill/>
                </a:ln>
                <a:solidFill>
                  <a:schemeClr val="tx1"/>
                </a:solidFill>
                <a:effectLst/>
              </a:rPr>
              <a:t>.</a:t>
            </a:r>
          </a:p>
        </p:txBody>
      </p:sp>
      <p:pic>
        <p:nvPicPr>
          <p:cNvPr id="7" name="Picture 6" descr="A diagram of a computer&#10;&#10;AI-generated content may be incorrect.">
            <a:extLst>
              <a:ext uri="{FF2B5EF4-FFF2-40B4-BE49-F238E27FC236}">
                <a16:creationId xmlns:a16="http://schemas.microsoft.com/office/drawing/2014/main" id="{B7AC5926-A612-EFD8-AF84-E6D84724FF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5434" y="3499048"/>
            <a:ext cx="7601128" cy="2666136"/>
          </a:xfrm>
          <a:prstGeom prst="rect">
            <a:avLst/>
          </a:prstGeom>
        </p:spPr>
      </p:pic>
      <p:sp>
        <p:nvSpPr>
          <p:cNvPr id="3" name="TextBox 2">
            <a:extLst>
              <a:ext uri="{FF2B5EF4-FFF2-40B4-BE49-F238E27FC236}">
                <a16:creationId xmlns:a16="http://schemas.microsoft.com/office/drawing/2014/main" id="{9B48DFEC-33AC-489A-E65D-C4D6F1B3E3B0}"/>
              </a:ext>
            </a:extLst>
          </p:cNvPr>
          <p:cNvSpPr txBox="1"/>
          <p:nvPr/>
        </p:nvSpPr>
        <p:spPr>
          <a:xfrm>
            <a:off x="4286362" y="6123543"/>
            <a:ext cx="3619272" cy="369332"/>
          </a:xfrm>
          <a:prstGeom prst="rect">
            <a:avLst/>
          </a:prstGeom>
          <a:noFill/>
        </p:spPr>
        <p:txBody>
          <a:bodyPr wrap="square" rtlCol="0">
            <a:spAutoFit/>
          </a:bodyPr>
          <a:lstStyle/>
          <a:p>
            <a:r>
              <a:rPr lang="en-US" b="1" err="1"/>
              <a:t>Sơ</a:t>
            </a:r>
            <a:r>
              <a:rPr lang="en-US" b="1"/>
              <a:t> </a:t>
            </a:r>
            <a:r>
              <a:rPr lang="en-US" b="1" err="1"/>
              <a:t>đồ</a:t>
            </a:r>
            <a:r>
              <a:rPr lang="en-US" b="1"/>
              <a:t> </a:t>
            </a:r>
            <a:r>
              <a:rPr lang="en-US" b="1" err="1"/>
              <a:t>khối</a:t>
            </a:r>
            <a:r>
              <a:rPr lang="en-US" b="1"/>
              <a:t> </a:t>
            </a:r>
            <a:r>
              <a:rPr lang="en-US" b="1" err="1"/>
              <a:t>hệ</a:t>
            </a:r>
            <a:r>
              <a:rPr lang="en-US" b="1"/>
              <a:t> </a:t>
            </a:r>
            <a:r>
              <a:rPr lang="en-US" b="1" err="1"/>
              <a:t>thống</a:t>
            </a:r>
            <a:r>
              <a:rPr lang="en-US" b="1"/>
              <a:t> </a:t>
            </a:r>
            <a:r>
              <a:rPr lang="en-US" b="1" err="1"/>
              <a:t>thu</a:t>
            </a:r>
            <a:r>
              <a:rPr lang="en-US" b="1"/>
              <a:t> </a:t>
            </a:r>
            <a:r>
              <a:rPr lang="en-US" b="1" err="1"/>
              <a:t>phát</a:t>
            </a:r>
            <a:r>
              <a:rPr lang="en-US" b="1"/>
              <a:t> OFDM</a:t>
            </a:r>
          </a:p>
        </p:txBody>
      </p:sp>
    </p:spTree>
    <p:extLst>
      <p:ext uri="{BB962C8B-B14F-4D97-AF65-F5344CB8AC3E}">
        <p14:creationId xmlns:p14="http://schemas.microsoft.com/office/powerpoint/2010/main" val="2721843919"/>
      </p:ext>
    </p:extLst>
  </p:cSld>
  <p:clrMapOvr>
    <a:masterClrMapping/>
  </p:clrMapOvr>
  <p:extLst>
    <p:ext uri="{6950BFC3-D8DA-4A85-94F7-54DA5524770B}">
      <p188:commentRel xmlns:p188="http://schemas.microsoft.com/office/powerpoint/2018/8/main" r:id="rId2"/>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8B7D36-649D-1A3B-E93C-65FA365F88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4E81B9-124D-FB45-7B5F-9CD05DD01CB9}"/>
              </a:ext>
            </a:extLst>
          </p:cNvPr>
          <p:cNvSpPr>
            <a:spLocks noGrp="1"/>
          </p:cNvSpPr>
          <p:nvPr>
            <p:ph type="title"/>
          </p:nvPr>
        </p:nvSpPr>
        <p:spPr/>
        <p:txBody>
          <a:bodyPr/>
          <a:lstStyle/>
          <a:p>
            <a:r>
              <a:rPr lang="en-US" dirty="0" err="1"/>
              <a:t>Kỹ</a:t>
            </a:r>
            <a:r>
              <a:rPr lang="en-US" dirty="0"/>
              <a:t> </a:t>
            </a:r>
            <a:r>
              <a:rPr lang="en-US" dirty="0" err="1"/>
              <a:t>thuật</a:t>
            </a:r>
            <a:r>
              <a:rPr lang="en-US" dirty="0"/>
              <a:t> </a:t>
            </a:r>
            <a:r>
              <a:rPr lang="en-US" dirty="0" err="1"/>
              <a:t>chèn</a:t>
            </a:r>
            <a:r>
              <a:rPr lang="en-US" dirty="0"/>
              <a:t> </a:t>
            </a:r>
            <a:r>
              <a:rPr lang="en-US" dirty="0" err="1"/>
              <a:t>khoảng</a:t>
            </a:r>
            <a:r>
              <a:rPr lang="en-US" dirty="0"/>
              <a:t> </a:t>
            </a:r>
            <a:r>
              <a:rPr lang="en-US" dirty="0" err="1"/>
              <a:t>bảo</a:t>
            </a:r>
            <a:r>
              <a:rPr lang="en-US" dirty="0"/>
              <a:t> </a:t>
            </a:r>
            <a:r>
              <a:rPr lang="en-US" dirty="0" err="1"/>
              <a:t>vệ</a:t>
            </a:r>
            <a:endParaRPr lang="en-US" dirty="0"/>
          </a:p>
        </p:txBody>
      </p:sp>
      <p:sp>
        <p:nvSpPr>
          <p:cNvPr id="4" name="Slide Number Placeholder 3">
            <a:extLst>
              <a:ext uri="{FF2B5EF4-FFF2-40B4-BE49-F238E27FC236}">
                <a16:creationId xmlns:a16="http://schemas.microsoft.com/office/drawing/2014/main" id="{B49D9207-550D-B63B-43C3-4DE25774ABDF}"/>
              </a:ext>
            </a:extLst>
          </p:cNvPr>
          <p:cNvSpPr>
            <a:spLocks noGrp="1"/>
          </p:cNvSpPr>
          <p:nvPr>
            <p:ph type="sldNum" sz="quarter" idx="12"/>
          </p:nvPr>
        </p:nvSpPr>
        <p:spPr/>
        <p:txBody>
          <a:bodyPr/>
          <a:lstStyle/>
          <a:p>
            <a:fld id="{9EA0BE3B-158A-4EDF-80DC-E394A0D1600F}" type="slidenum">
              <a:rPr lang="en-US" smtClean="0"/>
              <a:pPr/>
              <a:t>9</a:t>
            </a:fld>
            <a:endParaRPr lang="en-US"/>
          </a:p>
        </p:txBody>
      </p:sp>
      <p:pic>
        <p:nvPicPr>
          <p:cNvPr id="3" name="Picture 2" descr="A diagram of a symbol&#10;&#10;AI-generated content may be incorrect.">
            <a:extLst>
              <a:ext uri="{FF2B5EF4-FFF2-40B4-BE49-F238E27FC236}">
                <a16:creationId xmlns:a16="http://schemas.microsoft.com/office/drawing/2014/main" id="{EDC739B1-B961-7D06-0F3A-C2F2972708D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0721" y="4453097"/>
            <a:ext cx="6864754" cy="1754326"/>
          </a:xfrm>
          <a:prstGeom prst="rect">
            <a:avLst/>
          </a:prstGeom>
          <a:noFill/>
          <a:ln>
            <a:noFill/>
          </a:ln>
        </p:spPr>
      </p:pic>
      <p:sp>
        <p:nvSpPr>
          <p:cNvPr id="6" name="Rectangle 1">
            <a:extLst>
              <a:ext uri="{FF2B5EF4-FFF2-40B4-BE49-F238E27FC236}">
                <a16:creationId xmlns:a16="http://schemas.microsoft.com/office/drawing/2014/main" id="{05CB92B5-28DE-6D36-BD6A-CE69B6B2E0E6}"/>
              </a:ext>
            </a:extLst>
          </p:cNvPr>
          <p:cNvSpPr>
            <a:spLocks noGrp="1" noChangeArrowheads="1"/>
          </p:cNvSpPr>
          <p:nvPr>
            <p:ph sz="quarter" idx="13"/>
          </p:nvPr>
        </p:nvSpPr>
        <p:spPr bwMode="auto">
          <a:xfrm>
            <a:off x="249084" y="834093"/>
            <a:ext cx="11693832" cy="39857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2300" b="1" i="0" u="none" strike="noStrike" cap="none" normalizeH="0" baseline="0" err="1">
                <a:ln>
                  <a:noFill/>
                </a:ln>
                <a:solidFill>
                  <a:schemeClr val="tx1"/>
                </a:solidFill>
                <a:effectLst/>
              </a:rPr>
              <a:t>Vấn</a:t>
            </a:r>
            <a:r>
              <a:rPr kumimoji="0" lang="en-US" altLang="en-US" sz="2300" b="1" i="0" u="none" strike="noStrike" cap="none" normalizeH="0" baseline="0">
                <a:ln>
                  <a:noFill/>
                </a:ln>
                <a:solidFill>
                  <a:schemeClr val="tx1"/>
                </a:solidFill>
                <a:effectLst/>
              </a:rPr>
              <a:t> </a:t>
            </a:r>
            <a:r>
              <a:rPr kumimoji="0" lang="en-US" altLang="en-US" sz="2300" b="1" i="0" u="none" strike="noStrike" cap="none" normalizeH="0" baseline="0" err="1">
                <a:ln>
                  <a:noFill/>
                </a:ln>
                <a:solidFill>
                  <a:schemeClr val="tx1"/>
                </a:solidFill>
                <a:effectLst/>
              </a:rPr>
              <a:t>đề</a:t>
            </a:r>
            <a:r>
              <a:rPr kumimoji="0" lang="en-US" altLang="en-US" sz="2300" b="1" i="0" u="none" strike="noStrike" cap="none" normalizeH="0" baseline="0">
                <a:ln>
                  <a:noFill/>
                </a:ln>
                <a:solidFill>
                  <a:schemeClr val="tx1"/>
                </a:solidFill>
                <a:effectLst/>
              </a:rPr>
              <a:t> </a:t>
            </a:r>
            <a:r>
              <a:rPr kumimoji="0" lang="en-US" altLang="en-US" sz="2300" b="1" i="0" u="none" strike="noStrike" cap="none" normalizeH="0" baseline="0" err="1">
                <a:ln>
                  <a:noFill/>
                </a:ln>
                <a:solidFill>
                  <a:schemeClr val="tx1"/>
                </a:solidFill>
                <a:effectLst/>
              </a:rPr>
              <a:t>Nhiễu</a:t>
            </a:r>
            <a:r>
              <a:rPr kumimoji="0" lang="en-US" altLang="en-US" sz="2300" b="1" i="0" u="none" strike="noStrike" cap="none" normalizeH="0" baseline="0">
                <a:ln>
                  <a:noFill/>
                </a:ln>
                <a:solidFill>
                  <a:schemeClr val="tx1"/>
                </a:solidFill>
                <a:effectLst/>
              </a:rPr>
              <a:t> </a:t>
            </a:r>
            <a:r>
              <a:rPr kumimoji="0" lang="en-US" altLang="en-US" sz="2300" b="1" i="0" u="none" strike="noStrike" cap="none" normalizeH="0" baseline="0" err="1">
                <a:ln>
                  <a:noFill/>
                </a:ln>
                <a:solidFill>
                  <a:schemeClr val="tx1"/>
                </a:solidFill>
                <a:effectLst/>
              </a:rPr>
              <a:t>xuyên</a:t>
            </a:r>
            <a:r>
              <a:rPr kumimoji="0" lang="en-US" altLang="en-US" sz="2300" b="1" i="0" u="none" strike="noStrike" cap="none" normalizeH="0" baseline="0">
                <a:ln>
                  <a:noFill/>
                </a:ln>
                <a:solidFill>
                  <a:schemeClr val="tx1"/>
                </a:solidFill>
                <a:effectLst/>
              </a:rPr>
              <a:t> </a:t>
            </a:r>
            <a:r>
              <a:rPr kumimoji="0" lang="en-US" altLang="en-US" sz="2300" b="1" i="0" u="none" strike="noStrike" cap="none" normalizeH="0" baseline="0" err="1">
                <a:ln>
                  <a:noFill/>
                </a:ln>
                <a:solidFill>
                  <a:schemeClr val="tx1"/>
                </a:solidFill>
                <a:effectLst/>
              </a:rPr>
              <a:t>ký</a:t>
            </a:r>
            <a:r>
              <a:rPr kumimoji="0" lang="en-US" altLang="en-US" sz="2300" b="1" i="0" u="none" strike="noStrike" cap="none" normalizeH="0" baseline="0">
                <a:ln>
                  <a:noFill/>
                </a:ln>
                <a:solidFill>
                  <a:schemeClr val="tx1"/>
                </a:solidFill>
                <a:effectLst/>
              </a:rPr>
              <a:t> </a:t>
            </a:r>
            <a:r>
              <a:rPr kumimoji="0" lang="en-US" altLang="en-US" sz="2300" b="1" i="0" u="none" strike="noStrike" cap="none" normalizeH="0" baseline="0" err="1">
                <a:ln>
                  <a:noFill/>
                </a:ln>
                <a:solidFill>
                  <a:schemeClr val="tx1"/>
                </a:solidFill>
                <a:effectLst/>
              </a:rPr>
              <a:t>tự</a:t>
            </a:r>
            <a:r>
              <a:rPr kumimoji="0" lang="en-US" altLang="en-US" sz="2300" b="1" i="0" u="none" strike="noStrike" cap="none" normalizeH="0" baseline="0">
                <a:ln>
                  <a:noFill/>
                </a:ln>
                <a:solidFill>
                  <a:schemeClr val="tx1"/>
                </a:solidFill>
                <a:effectLst/>
              </a:rPr>
              <a:t> (ISI):</a:t>
            </a:r>
            <a:r>
              <a:rPr kumimoji="0" lang="en-US" altLang="en-US" sz="2300" b="0" i="0" u="none" strike="noStrike" cap="none" normalizeH="0" baseline="0">
                <a:ln>
                  <a:noFill/>
                </a:ln>
                <a:solidFill>
                  <a:schemeClr val="tx1"/>
                </a:solidFill>
                <a:effectLst/>
              </a:rPr>
              <a:t> Trong </a:t>
            </a:r>
            <a:r>
              <a:rPr kumimoji="0" lang="en-US" altLang="en-US" sz="2300" b="0" i="0" u="none" strike="noStrike" cap="none" normalizeH="0" baseline="0" err="1">
                <a:ln>
                  <a:noFill/>
                </a:ln>
                <a:solidFill>
                  <a:schemeClr val="tx1"/>
                </a:solidFill>
                <a:effectLst/>
              </a:rPr>
              <a:t>thực</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tế</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tín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hiệu</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bị</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phản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xạ</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bởi</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vật</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cản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đa</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đường</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gây</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ra</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độ</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trễ</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Ký</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hiệu</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đến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trước</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bị</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trễ</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sẽ</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chồng</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lấn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lên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ký</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hiệu</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đến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sau</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làm</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sai</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lệch</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thông</a:t>
            </a:r>
            <a:r>
              <a:rPr kumimoji="0" lang="en-US" altLang="en-US" sz="2300" b="0" i="0" u="none" strike="noStrike" cap="none" normalizeH="0" baseline="0">
                <a:ln>
                  <a:noFill/>
                </a:ln>
                <a:solidFill>
                  <a:schemeClr val="tx1"/>
                </a:solidFill>
                <a:effectLst/>
              </a:rPr>
              <a:t> tin.</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300" b="1" i="0" u="none" strike="noStrike" cap="none" normalizeH="0" baseline="0" err="1">
                <a:ln>
                  <a:noFill/>
                </a:ln>
                <a:solidFill>
                  <a:schemeClr val="tx1"/>
                </a:solidFill>
                <a:effectLst/>
              </a:rPr>
              <a:t>Giải</a:t>
            </a:r>
            <a:r>
              <a:rPr kumimoji="0" lang="en-US" altLang="en-US" sz="2300" b="1" i="0" u="none" strike="noStrike" cap="none" normalizeH="0" baseline="0">
                <a:ln>
                  <a:noFill/>
                </a:ln>
                <a:solidFill>
                  <a:schemeClr val="tx1"/>
                </a:solidFill>
                <a:effectLst/>
              </a:rPr>
              <a:t> </a:t>
            </a:r>
            <a:r>
              <a:rPr kumimoji="0" lang="en-US" altLang="en-US" sz="2300" b="1" i="0" u="none" strike="noStrike" cap="none" normalizeH="0" baseline="0" err="1">
                <a:ln>
                  <a:noFill/>
                </a:ln>
                <a:solidFill>
                  <a:schemeClr val="tx1"/>
                </a:solidFill>
                <a:effectLst/>
              </a:rPr>
              <a:t>pháp</a:t>
            </a:r>
            <a:r>
              <a:rPr kumimoji="0" lang="en-US" altLang="en-US" sz="2300" b="1" i="0" u="none" strike="noStrike" cap="none" normalizeH="0" baseline="0">
                <a:ln>
                  <a:noFill/>
                </a:ln>
                <a:solidFill>
                  <a:schemeClr val="tx1"/>
                </a:solidFill>
                <a:effectLst/>
              </a:rPr>
              <a:t> Cyclic Prefix (CP):</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Hệ</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thống</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sao</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chép</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một</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đoạn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tín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hiệu</a:t>
            </a:r>
            <a:r>
              <a:rPr kumimoji="0" lang="en-US" altLang="en-US" sz="2300" b="0" i="0" u="none" strike="noStrike" cap="none" normalizeH="0" baseline="0">
                <a:ln>
                  <a:noFill/>
                </a:ln>
                <a:solidFill>
                  <a:schemeClr val="tx1"/>
                </a:solidFill>
                <a:effectLst/>
              </a:rPr>
              <a:t> ở </a:t>
            </a:r>
            <a:r>
              <a:rPr kumimoji="0" lang="en-US" altLang="en-US" sz="2300" b="0" i="0" u="none" strike="noStrike" cap="none" normalizeH="0" baseline="0" err="1">
                <a:ln>
                  <a:noFill/>
                </a:ln>
                <a:solidFill>
                  <a:schemeClr val="tx1"/>
                </a:solidFill>
                <a:effectLst/>
              </a:rPr>
              <a:t>cuối</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ký</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hiệu</a:t>
            </a:r>
            <a:r>
              <a:rPr kumimoji="0" lang="en-US" altLang="en-US" sz="2300" b="0" i="0" u="none" strike="noStrike" cap="none" normalizeH="0" baseline="0">
                <a:ln>
                  <a:noFill/>
                </a:ln>
                <a:solidFill>
                  <a:schemeClr val="tx1"/>
                </a:solidFill>
                <a:effectLst/>
              </a:rPr>
              <a:t> OFDM </a:t>
            </a:r>
            <a:r>
              <a:rPr kumimoji="0" lang="en-US" altLang="en-US" sz="2300" b="0" i="0" u="none" strike="noStrike" cap="none" normalizeH="0" baseline="0" err="1">
                <a:ln>
                  <a:noFill/>
                </a:ln>
                <a:solidFill>
                  <a:schemeClr val="tx1"/>
                </a:solidFill>
                <a:effectLst/>
              </a:rPr>
              <a:t>và</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chèn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vào</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phía</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trước</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ký</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hiệu</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đó</a:t>
            </a:r>
            <a:r>
              <a:rPr kumimoji="0" lang="en-US" altLang="en-US" sz="2300" b="0" i="0" u="none" strike="noStrike" cap="none" normalizeH="0" baseline="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300" b="1" i="0" u="none" strike="noStrike" cap="none" normalizeH="0" baseline="0" err="1">
                <a:ln>
                  <a:noFill/>
                </a:ln>
                <a:solidFill>
                  <a:schemeClr val="tx1"/>
                </a:solidFill>
                <a:effectLst/>
              </a:rPr>
              <a:t>Cơ</a:t>
            </a:r>
            <a:r>
              <a:rPr kumimoji="0" lang="en-US" altLang="en-US" sz="2300" b="1" i="0" u="none" strike="noStrike" cap="none" normalizeH="0" baseline="0">
                <a:ln>
                  <a:noFill/>
                </a:ln>
                <a:solidFill>
                  <a:schemeClr val="tx1"/>
                </a:solidFill>
                <a:effectLst/>
              </a:rPr>
              <a:t> </a:t>
            </a:r>
            <a:r>
              <a:rPr kumimoji="0" lang="en-US" altLang="en-US" sz="2300" b="1" i="0" u="none" strike="noStrike" cap="none" normalizeH="0" baseline="0" err="1">
                <a:ln>
                  <a:noFill/>
                </a:ln>
                <a:solidFill>
                  <a:schemeClr val="tx1"/>
                </a:solidFill>
                <a:effectLst/>
              </a:rPr>
              <a:t>chế</a:t>
            </a:r>
            <a:r>
              <a:rPr kumimoji="0" lang="en-US" altLang="en-US" sz="2300" b="1" i="0" u="none" strike="noStrike" cap="none" normalizeH="0" baseline="0">
                <a:ln>
                  <a:noFill/>
                </a:ln>
                <a:solidFill>
                  <a:schemeClr val="tx1"/>
                </a:solidFill>
                <a:effectLst/>
              </a:rPr>
              <a:t> </a:t>
            </a:r>
            <a:r>
              <a:rPr kumimoji="0" lang="en-US" altLang="en-US" sz="2300" b="1" i="0" u="none" strike="noStrike" cap="none" normalizeH="0" baseline="0" err="1">
                <a:ln>
                  <a:noFill/>
                </a:ln>
                <a:solidFill>
                  <a:schemeClr val="tx1"/>
                </a:solidFill>
                <a:effectLst/>
              </a:rPr>
              <a:t>hoạt</a:t>
            </a:r>
            <a:r>
              <a:rPr kumimoji="0" lang="en-US" altLang="en-US" sz="2300" b="1" i="0" u="none" strike="noStrike" cap="none" normalizeH="0" baseline="0">
                <a:ln>
                  <a:noFill/>
                </a:ln>
                <a:solidFill>
                  <a:schemeClr val="tx1"/>
                </a:solidFill>
                <a:effectLst/>
              </a:rPr>
              <a:t> </a:t>
            </a:r>
            <a:r>
              <a:rPr kumimoji="0" lang="en-US" altLang="en-US" sz="2300" b="1" i="0" u="none" strike="noStrike" cap="none" normalizeH="0" baseline="0" err="1">
                <a:ln>
                  <a:noFill/>
                </a:ln>
                <a:solidFill>
                  <a:schemeClr val="tx1"/>
                </a:solidFill>
                <a:effectLst/>
              </a:rPr>
              <a:t>động</a:t>
            </a:r>
            <a:r>
              <a:rPr kumimoji="0" lang="en-US" altLang="en-US" sz="2300" b="1" i="0" u="none" strike="noStrike" cap="none" normalizeH="0" baseline="0">
                <a:ln>
                  <a:noFill/>
                </a:ln>
                <a:solidFill>
                  <a:schemeClr val="tx1"/>
                </a:solidFill>
                <a:effectLst/>
              </a:rPr>
              <a:t>:</a:t>
            </a:r>
            <a:endParaRPr kumimoji="0" lang="en-US" altLang="en-US" sz="23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300" b="0" i="0" u="none" strike="noStrike" cap="none" normalizeH="0" baseline="0">
                <a:ln>
                  <a:noFill/>
                </a:ln>
                <a:solidFill>
                  <a:schemeClr val="tx1"/>
                </a:solidFill>
                <a:effectLst/>
                <a:sym typeface="Wingdings" panose="05000000000000000000" pitchFamily="2" charset="2"/>
              </a:rPr>
              <a:t> </a:t>
            </a:r>
            <a:r>
              <a:rPr kumimoji="0" lang="en-US" altLang="en-US" sz="2300" b="0" i="0" u="none" strike="noStrike" cap="none" normalizeH="0" baseline="0" err="1">
                <a:ln>
                  <a:noFill/>
                </a:ln>
                <a:solidFill>
                  <a:schemeClr val="tx1"/>
                </a:solidFill>
                <a:effectLst/>
              </a:rPr>
              <a:t>Nếu</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độ</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dài</a:t>
            </a:r>
            <a:r>
              <a:rPr kumimoji="0" lang="en-US" altLang="en-US" sz="2300" b="0" i="0" u="none" strike="noStrike" cap="none" normalizeH="0" baseline="0">
                <a:ln>
                  <a:noFill/>
                </a:ln>
                <a:solidFill>
                  <a:schemeClr val="tx1"/>
                </a:solidFill>
                <a:effectLst/>
              </a:rPr>
              <a:t> CP </a:t>
            </a:r>
            <a:r>
              <a:rPr kumimoji="0" lang="en-US" altLang="en-US" sz="2300" b="0" i="0" u="none" strike="noStrike" cap="none" normalizeH="0" baseline="0" err="1">
                <a:ln>
                  <a:noFill/>
                </a:ln>
                <a:solidFill>
                  <a:schemeClr val="tx1"/>
                </a:solidFill>
                <a:effectLst/>
              </a:rPr>
              <a:t>lớn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hơn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độ</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trễ</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cực</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đại</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của</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kênh</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truyền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mọi</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thành</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phần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đa</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đường</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bị</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trễ</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sẽ</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chỉ</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rơi</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vào</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vùng</a:t>
            </a:r>
            <a:r>
              <a:rPr kumimoji="0" lang="en-US" altLang="en-US" sz="2300" b="0" i="0" u="none" strike="noStrike" cap="none" normalizeH="0" baseline="0">
                <a:ln>
                  <a:noFill/>
                </a:ln>
                <a:solidFill>
                  <a:schemeClr val="tx1"/>
                </a:solidFill>
                <a:effectLst/>
              </a:rPr>
              <a:t> CP </a:t>
            </a:r>
            <a:r>
              <a:rPr kumimoji="0" lang="en-US" altLang="en-US" sz="2300" b="0" i="0" u="none" strike="noStrike" cap="none" normalizeH="0" baseline="0" err="1">
                <a:ln>
                  <a:noFill/>
                </a:ln>
                <a:solidFill>
                  <a:schemeClr val="tx1"/>
                </a:solidFill>
                <a:effectLst/>
              </a:rPr>
              <a:t>và</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bị</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loại</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bỏ</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tại</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máy</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thu</a:t>
            </a:r>
            <a:r>
              <a:rPr kumimoji="0" lang="en-US" altLang="en-US" sz="2300" b="0" i="0" u="none" strike="noStrike" cap="none" normalizeH="0" baseline="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300" b="0" i="0" u="none" strike="noStrike" cap="none" normalizeH="0" baseline="0">
                <a:ln>
                  <a:noFill/>
                </a:ln>
                <a:solidFill>
                  <a:schemeClr val="tx1"/>
                </a:solidFill>
                <a:effectLst/>
                <a:sym typeface="Wingdings" panose="05000000000000000000" pitchFamily="2" charset="2"/>
              </a:rPr>
              <a:t> </a:t>
            </a:r>
            <a:r>
              <a:rPr kumimoji="0" lang="en-US" altLang="en-US" sz="2300" b="0" i="0" u="none" strike="noStrike" cap="none" normalizeH="0" baseline="0">
                <a:ln>
                  <a:noFill/>
                </a:ln>
                <a:solidFill>
                  <a:schemeClr val="tx1"/>
                </a:solidFill>
                <a:effectLst/>
              </a:rPr>
              <a:t>CP </a:t>
            </a:r>
            <a:r>
              <a:rPr kumimoji="0" lang="en-US" altLang="en-US" sz="2300" b="0" i="0" u="none" strike="noStrike" cap="none" normalizeH="0" baseline="0" err="1">
                <a:ln>
                  <a:noFill/>
                </a:ln>
                <a:solidFill>
                  <a:schemeClr val="tx1"/>
                </a:solidFill>
                <a:effectLst/>
              </a:rPr>
              <a:t>giúp</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chuyển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phép</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tích</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chập</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tuyến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tính</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của</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kênh</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truyền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thành</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phép</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tích</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chập</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vòng</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đơn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giản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hóa</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việc</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cân</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bằng</a:t>
            </a:r>
            <a:r>
              <a:rPr kumimoji="0" lang="en-US" altLang="en-US" sz="2300" b="0" i="0" u="none" strike="noStrike" cap="none" normalizeH="0" baseline="0">
                <a:ln>
                  <a:noFill/>
                </a:ln>
                <a:solidFill>
                  <a:schemeClr val="tx1"/>
                </a:solidFill>
                <a:effectLst/>
              </a:rPr>
              <a:t> </a:t>
            </a:r>
            <a:r>
              <a:rPr kumimoji="0" lang="en-US" altLang="en-US" sz="2300" b="0" i="0" u="none" strike="noStrike" cap="none" normalizeH="0" baseline="0" err="1">
                <a:ln>
                  <a:noFill/>
                </a:ln>
                <a:solidFill>
                  <a:schemeClr val="tx1"/>
                </a:solidFill>
                <a:effectLst/>
              </a:rPr>
              <a:t>kênh</a:t>
            </a:r>
            <a:r>
              <a:rPr kumimoji="0" lang="en-US" altLang="en-US" sz="2300" b="0" i="0" u="none" strike="noStrike" cap="none" normalizeH="0" baseline="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300" b="0" i="0" u="none" strike="noStrike" cap="none" normalizeH="0" baseline="0">
              <a:ln>
                <a:noFill/>
              </a:ln>
              <a:solidFill>
                <a:schemeClr val="tx1"/>
              </a:solidFill>
              <a:effectLst/>
            </a:endParaRPr>
          </a:p>
        </p:txBody>
      </p:sp>
    </p:spTree>
    <p:extLst>
      <p:ext uri="{BB962C8B-B14F-4D97-AF65-F5344CB8AC3E}">
        <p14:creationId xmlns:p14="http://schemas.microsoft.com/office/powerpoint/2010/main" val="27839832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C198DC525AB0C498E66E801E0990E33" ma:contentTypeVersion="13" ma:contentTypeDescription="Create a new document." ma:contentTypeScope="" ma:versionID="fc2431c6ee5b7b792d51458ae5e752e7">
  <xsd:schema xmlns:xsd="http://www.w3.org/2001/XMLSchema" xmlns:xs="http://www.w3.org/2001/XMLSchema" xmlns:p="http://schemas.microsoft.com/office/2006/metadata/properties" xmlns:ns3="734ad12e-f028-4e8d-9eec-fc3955d1bf94" xmlns:ns4="2a660bb1-2241-48a6-aaaa-4d835ea00b2f" targetNamespace="http://schemas.microsoft.com/office/2006/metadata/properties" ma:root="true" ma:fieldsID="f109b1857032ca0ac57a8a86eeded80f" ns3:_="" ns4:_="">
    <xsd:import namespace="734ad12e-f028-4e8d-9eec-fc3955d1bf94"/>
    <xsd:import namespace="2a660bb1-2241-48a6-aaaa-4d835ea00b2f"/>
    <xsd:element name="properties">
      <xsd:complexType>
        <xsd:sequence>
          <xsd:element name="documentManagement">
            <xsd:complexType>
              <xsd:all>
                <xsd:element ref="ns3:MediaServiceMetadata" minOccurs="0"/>
                <xsd:element ref="ns3:MediaServiceFastMetadata" minOccurs="0"/>
                <xsd:element ref="ns3:_activity" minOccurs="0"/>
                <xsd:element ref="ns4:SharedWithUsers" minOccurs="0"/>
                <xsd:element ref="ns4:SharedWithDetails" minOccurs="0"/>
                <xsd:element ref="ns4:SharingHintHash" minOccurs="0"/>
                <xsd:element ref="ns3:MediaServiceSearchProperties" minOccurs="0"/>
                <xsd:element ref="ns3:MediaServiceDateTaken" minOccurs="0"/>
                <xsd:element ref="ns3:MediaServiceObjectDetectorVersions" minOccurs="0"/>
                <xsd:element ref="ns3:MediaServiceSystemTags" minOccurs="0"/>
                <xsd:element ref="ns3:MediaServiceGenerationTime" minOccurs="0"/>
                <xsd:element ref="ns3:MediaServiceEventHashCode"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34ad12e-f028-4e8d-9eec-fc3955d1bf9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a660bb1-2241-48a6-aaaa-4d835ea00b2f"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SharingHintHash" ma:index="13"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734ad12e-f028-4e8d-9eec-fc3955d1bf94"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DFE7DF4-E3E9-4438-991A-D8AE11FAF25E}">
  <ds:schemaRefs>
    <ds:schemaRef ds:uri="2a660bb1-2241-48a6-aaaa-4d835ea00b2f"/>
    <ds:schemaRef ds:uri="734ad12e-f028-4e8d-9eec-fc3955d1bf9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3035284-FD75-49AC-9FD8-FD258D4B7603}">
  <ds:schemaRefs>
    <ds:schemaRef ds:uri="http://purl.org/dc/terms/"/>
    <ds:schemaRef ds:uri="http://schemas.openxmlformats.org/package/2006/metadata/core-properties"/>
    <ds:schemaRef ds:uri="734ad12e-f028-4e8d-9eec-fc3955d1bf94"/>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2a660bb1-2241-48a6-aaaa-4d835ea00b2f"/>
    <ds:schemaRef ds:uri="http://www.w3.org/XML/1998/namespace"/>
  </ds:schemaRefs>
</ds:datastoreItem>
</file>

<file path=customXml/itemProps3.xml><?xml version="1.0" encoding="utf-8"?>
<ds:datastoreItem xmlns:ds="http://schemas.openxmlformats.org/officeDocument/2006/customXml" ds:itemID="{3E9BD584-3842-4E8B-95FC-1166107AB3E9}">
  <ds:schemaRefs>
    <ds:schemaRef ds:uri="http://schemas.microsoft.com/sharepoint/v3/contenttype/forms"/>
  </ds:schemaRefs>
</ds:datastoreItem>
</file>

<file path=docMetadata/LabelInfo.xml><?xml version="1.0" encoding="utf-8"?>
<clbl:labelList xmlns:clbl="http://schemas.microsoft.com/office/2020/mipLabelMetadata">
  <clbl:label id="{06f1b89f-07e8-464f-b408-ec1b45703f31}" enabled="0" method="" siteId="{06f1b89f-07e8-464f-b408-ec1b45703f31}" removed="1"/>
</clbl:labelList>
</file>

<file path=docProps/app.xml><?xml version="1.0" encoding="utf-8"?>
<Properties xmlns="http://schemas.openxmlformats.org/officeDocument/2006/extended-properties" xmlns:vt="http://schemas.openxmlformats.org/officeDocument/2006/docPropsVTypes">
  <TotalTime>0</TotalTime>
  <Words>2614</Words>
  <Application>Microsoft Office PowerPoint</Application>
  <PresentationFormat>Widescreen</PresentationFormat>
  <Paragraphs>158</Paragraphs>
  <Slides>28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Aptos</vt:lpstr>
      <vt:lpstr>Arial</vt:lpstr>
      <vt:lpstr>Calibri</vt:lpstr>
      <vt:lpstr>Cambria Math</vt:lpstr>
      <vt:lpstr>Lato</vt:lpstr>
      <vt:lpstr>Wingdings</vt:lpstr>
      <vt:lpstr>Office Theme</vt:lpstr>
      <vt:lpstr>PowerPoint Presentation</vt:lpstr>
      <vt:lpstr>Nội dung</vt:lpstr>
      <vt:lpstr>PowerPoint Presentation</vt:lpstr>
      <vt:lpstr>Đặt vấn đề &amp; Bối cảnh đề tài</vt:lpstr>
      <vt:lpstr>Đặt vấn đề &amp; Bối cảnh đề tài</vt:lpstr>
      <vt:lpstr>PowerPoint Presentation</vt:lpstr>
      <vt:lpstr>Kỹ thuật OFDM - Nguyên lý trực giao</vt:lpstr>
      <vt:lpstr>Kỹ thuật OFDM - Nguyên lý trực giao</vt:lpstr>
      <vt:lpstr>Kỹ thuật chèn khoảng bảo vệ</vt:lpstr>
      <vt:lpstr>Nguyên lý hoạt động của hệ thống MIMO 2x2</vt:lpstr>
      <vt:lpstr>Mã hóa kênh Turbo Code</vt:lpstr>
      <vt:lpstr>Điều chế 16-QAM và Đặc tính kênh truyền</vt:lpstr>
      <vt:lpstr>Mô hình kênh Fading Rayleigh + Nhiễu trắng (AWGN)</vt:lpstr>
      <vt:lpstr>Mô hình kênh Fading Rayleigh + Nhiễu trắng (AWGN)</vt:lpstr>
      <vt:lpstr>Mô hình kênh Fading Rayleigh + Nhiễu trắng (AWGN)</vt:lpstr>
      <vt:lpstr>Mô hình kênh Fading Rayleigh + Nhiễu trắng (AWGN)</vt:lpstr>
      <vt:lpstr>PowerPoint Presentation</vt:lpstr>
      <vt:lpstr>Sơ đồ khối tổng quát hệ thống</vt:lpstr>
      <vt:lpstr>Sơ đồ khối bên phát</vt:lpstr>
      <vt:lpstr>Lưu đồ thuật toán bên phát</vt:lpstr>
      <vt:lpstr>Sơ đồ khối bên thu</vt:lpstr>
      <vt:lpstr>Lưu đồ thuật toán bên thu</vt:lpstr>
      <vt:lpstr>Bảng tham số thiết lập mô phỏng</vt:lpstr>
      <vt:lpstr>PowerPoint Presentation</vt:lpstr>
      <vt:lpstr>Phân tích kết quả BER</vt:lpstr>
      <vt:lpstr>Phân tích kết quả SER</vt:lpstr>
      <vt:lpstr>Kết luận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Vu Lam Huy 20224438</cp:lastModifiedBy>
  <cp:revision>1</cp:revision>
  <dcterms:created xsi:type="dcterms:W3CDTF">2021-05-28T04:32:29Z</dcterms:created>
  <dcterms:modified xsi:type="dcterms:W3CDTF">2026-01-15T17:49:12Z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0x010100FC198DC525AB0C498E66E801E0990E33</vt:lpwstr>
  </property>
</Properties>
</file>